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2" r:id="rId1"/>
    <p:sldMasterId id="2147483764" r:id="rId2"/>
    <p:sldMasterId id="2147483778" r:id="rId3"/>
  </p:sldMasterIdLst>
  <p:notesMasterIdLst>
    <p:notesMasterId r:id="rId15"/>
  </p:notesMasterIdLst>
  <p:handoutMasterIdLst>
    <p:handoutMasterId r:id="rId16"/>
  </p:handoutMasterIdLst>
  <p:sldIdLst>
    <p:sldId id="1189" r:id="rId4"/>
    <p:sldId id="1180" r:id="rId5"/>
    <p:sldId id="1108" r:id="rId6"/>
    <p:sldId id="263" r:id="rId7"/>
    <p:sldId id="260" r:id="rId8"/>
    <p:sldId id="1191" r:id="rId9"/>
    <p:sldId id="855" r:id="rId10"/>
    <p:sldId id="1148" r:id="rId11"/>
    <p:sldId id="1147" r:id="rId12"/>
    <p:sldId id="1190" r:id="rId13"/>
    <p:sldId id="926" r:id="rId14"/>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son Baker" initials="MB" lastIdx="1" clrIdx="0">
    <p:extLst>
      <p:ext uri="{19B8F6BF-5375-455C-9EA6-DF929625EA0E}">
        <p15:presenceInfo xmlns:p15="http://schemas.microsoft.com/office/powerpoint/2012/main" userId="48b0e00cfaf859b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89537" autoAdjust="0"/>
  </p:normalViewPr>
  <p:slideViewPr>
    <p:cSldViewPr>
      <p:cViewPr varScale="1">
        <p:scale>
          <a:sx n="55" d="100"/>
          <a:sy n="55" d="100"/>
        </p:scale>
        <p:origin x="1096"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12102"/>
    </p:cViewPr>
  </p:sorterViewPr>
  <p:notesViewPr>
    <p:cSldViewPr>
      <p:cViewPr varScale="1">
        <p:scale>
          <a:sx n="63" d="100"/>
          <a:sy n="63" d="100"/>
        </p:scale>
        <p:origin x="-2587"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E41861-CDE9-4F13-B9EB-0D00EEDC33D3}"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CD1F3DE7-1EF7-4B6F-8A03-913F288C86DF}">
      <dgm:prSet/>
      <dgm:spPr/>
      <dgm:t>
        <a:bodyPr/>
        <a:lstStyle/>
        <a:p>
          <a:r>
            <a:rPr lang="en-US" dirty="0"/>
            <a:t>Replacement of existing carbon fired generation with non-carbon sources</a:t>
          </a:r>
        </a:p>
      </dgm:t>
    </dgm:pt>
    <dgm:pt modelId="{1B96598D-B4F2-4C05-B439-5083C78E37C6}" type="parTrans" cxnId="{0513ACC2-FEA5-4F8B-B407-DE2914016293}">
      <dgm:prSet/>
      <dgm:spPr/>
      <dgm:t>
        <a:bodyPr/>
        <a:lstStyle/>
        <a:p>
          <a:endParaRPr lang="en-US"/>
        </a:p>
      </dgm:t>
    </dgm:pt>
    <dgm:pt modelId="{7D141EEF-8296-45F5-98AD-4572200F723C}" type="sibTrans" cxnId="{0513ACC2-FEA5-4F8B-B407-DE2914016293}">
      <dgm:prSet/>
      <dgm:spPr/>
      <dgm:t>
        <a:bodyPr/>
        <a:lstStyle/>
        <a:p>
          <a:endParaRPr lang="en-US"/>
        </a:p>
      </dgm:t>
    </dgm:pt>
    <dgm:pt modelId="{C5F6BEA9-25A0-46CB-BB92-6819EF3DE312}">
      <dgm:prSet/>
      <dgm:spPr/>
      <dgm:t>
        <a:bodyPr/>
        <a:lstStyle/>
        <a:p>
          <a:r>
            <a:rPr lang="en-US" dirty="0"/>
            <a:t>Provide for future load growth needs  </a:t>
          </a:r>
        </a:p>
      </dgm:t>
    </dgm:pt>
    <dgm:pt modelId="{367BC7AA-6783-49A7-B89D-F0BBEB53CA11}" type="parTrans" cxnId="{4ED59C57-458E-4779-A01A-AAEB098041FD}">
      <dgm:prSet/>
      <dgm:spPr/>
      <dgm:t>
        <a:bodyPr/>
        <a:lstStyle/>
        <a:p>
          <a:endParaRPr lang="en-US"/>
        </a:p>
      </dgm:t>
    </dgm:pt>
    <dgm:pt modelId="{979C486C-B365-47F7-B644-B03D0E4D5835}" type="sibTrans" cxnId="{4ED59C57-458E-4779-A01A-AAEB098041FD}">
      <dgm:prSet/>
      <dgm:spPr/>
      <dgm:t>
        <a:bodyPr/>
        <a:lstStyle/>
        <a:p>
          <a:endParaRPr lang="en-US"/>
        </a:p>
      </dgm:t>
    </dgm:pt>
    <dgm:pt modelId="{1421C910-4050-4EB0-9702-0BAEED99D2DC}">
      <dgm:prSet/>
      <dgm:spPr/>
      <dgm:t>
        <a:bodyPr/>
        <a:lstStyle/>
        <a:p>
          <a:r>
            <a:rPr lang="en-US" dirty="0"/>
            <a:t>Assure economical cost stability with high reliability and resiliency</a:t>
          </a:r>
        </a:p>
      </dgm:t>
    </dgm:pt>
    <dgm:pt modelId="{ABD29D2D-92F4-44BE-8CB6-DAC5BC0F23DD}" type="parTrans" cxnId="{34398E78-DB07-4331-8C73-15EA9D72DF2D}">
      <dgm:prSet/>
      <dgm:spPr/>
      <dgm:t>
        <a:bodyPr/>
        <a:lstStyle/>
        <a:p>
          <a:endParaRPr lang="en-US"/>
        </a:p>
      </dgm:t>
    </dgm:pt>
    <dgm:pt modelId="{EE495665-4C3E-4E06-AC62-EB953D88CF42}" type="sibTrans" cxnId="{34398E78-DB07-4331-8C73-15EA9D72DF2D}">
      <dgm:prSet/>
      <dgm:spPr/>
      <dgm:t>
        <a:bodyPr/>
        <a:lstStyle/>
        <a:p>
          <a:endParaRPr lang="en-US"/>
        </a:p>
      </dgm:t>
    </dgm:pt>
    <dgm:pt modelId="{5BFD0502-0460-417A-B785-CA50DAF7436B}" type="pres">
      <dgm:prSet presAssocID="{04E41861-CDE9-4F13-B9EB-0D00EEDC33D3}" presName="hierChild1" presStyleCnt="0">
        <dgm:presLayoutVars>
          <dgm:chPref val="1"/>
          <dgm:dir/>
          <dgm:animOne val="branch"/>
          <dgm:animLvl val="lvl"/>
          <dgm:resizeHandles/>
        </dgm:presLayoutVars>
      </dgm:prSet>
      <dgm:spPr/>
    </dgm:pt>
    <dgm:pt modelId="{70DC6A30-7C63-4601-8E4C-CF2986BDCF74}" type="pres">
      <dgm:prSet presAssocID="{CD1F3DE7-1EF7-4B6F-8A03-913F288C86DF}" presName="hierRoot1" presStyleCnt="0"/>
      <dgm:spPr/>
    </dgm:pt>
    <dgm:pt modelId="{E9BE1EDE-C243-4222-B476-4587703A8725}" type="pres">
      <dgm:prSet presAssocID="{CD1F3DE7-1EF7-4B6F-8A03-913F288C86DF}" presName="composite" presStyleCnt="0"/>
      <dgm:spPr/>
    </dgm:pt>
    <dgm:pt modelId="{D039835A-FDD5-4286-BFCC-83481F051BBC}" type="pres">
      <dgm:prSet presAssocID="{CD1F3DE7-1EF7-4B6F-8A03-913F288C86DF}" presName="background" presStyleLbl="node0" presStyleIdx="0" presStyleCnt="3"/>
      <dgm:spPr/>
    </dgm:pt>
    <dgm:pt modelId="{29627CB1-3687-4640-A114-F32851EE9229}" type="pres">
      <dgm:prSet presAssocID="{CD1F3DE7-1EF7-4B6F-8A03-913F288C86DF}" presName="text" presStyleLbl="fgAcc0" presStyleIdx="0" presStyleCnt="3" custLinFactNeighborX="2802">
        <dgm:presLayoutVars>
          <dgm:chPref val="3"/>
        </dgm:presLayoutVars>
      </dgm:prSet>
      <dgm:spPr/>
    </dgm:pt>
    <dgm:pt modelId="{82E1F16C-730F-4D3F-A4AF-54D4E77DEEB1}" type="pres">
      <dgm:prSet presAssocID="{CD1F3DE7-1EF7-4B6F-8A03-913F288C86DF}" presName="hierChild2" presStyleCnt="0"/>
      <dgm:spPr/>
    </dgm:pt>
    <dgm:pt modelId="{6492DC7A-BE7F-4BF2-B692-8642CAB9B0F8}" type="pres">
      <dgm:prSet presAssocID="{C5F6BEA9-25A0-46CB-BB92-6819EF3DE312}" presName="hierRoot1" presStyleCnt="0"/>
      <dgm:spPr/>
    </dgm:pt>
    <dgm:pt modelId="{9A749940-29B8-42BC-BB59-A75227C7324A}" type="pres">
      <dgm:prSet presAssocID="{C5F6BEA9-25A0-46CB-BB92-6819EF3DE312}" presName="composite" presStyleCnt="0"/>
      <dgm:spPr/>
    </dgm:pt>
    <dgm:pt modelId="{FBCEC2CC-FAA7-4EEE-9C4F-DEA42781A483}" type="pres">
      <dgm:prSet presAssocID="{C5F6BEA9-25A0-46CB-BB92-6819EF3DE312}" presName="background" presStyleLbl="node0" presStyleIdx="1" presStyleCnt="3"/>
      <dgm:spPr/>
    </dgm:pt>
    <dgm:pt modelId="{0FAC90F8-61CF-4CD7-BA25-CB5F7B245A41}" type="pres">
      <dgm:prSet presAssocID="{C5F6BEA9-25A0-46CB-BB92-6819EF3DE312}" presName="text" presStyleLbl="fgAcc0" presStyleIdx="1" presStyleCnt="3">
        <dgm:presLayoutVars>
          <dgm:chPref val="3"/>
        </dgm:presLayoutVars>
      </dgm:prSet>
      <dgm:spPr/>
    </dgm:pt>
    <dgm:pt modelId="{1CE2BC12-4332-4785-9CA3-D1330693C4C9}" type="pres">
      <dgm:prSet presAssocID="{C5F6BEA9-25A0-46CB-BB92-6819EF3DE312}" presName="hierChild2" presStyleCnt="0"/>
      <dgm:spPr/>
    </dgm:pt>
    <dgm:pt modelId="{1C392B9D-BD4E-4C29-9826-F7B1B01D2BD3}" type="pres">
      <dgm:prSet presAssocID="{1421C910-4050-4EB0-9702-0BAEED99D2DC}" presName="hierRoot1" presStyleCnt="0"/>
      <dgm:spPr/>
    </dgm:pt>
    <dgm:pt modelId="{A3B8B439-DF07-493E-8030-4949415CFD9E}" type="pres">
      <dgm:prSet presAssocID="{1421C910-4050-4EB0-9702-0BAEED99D2DC}" presName="composite" presStyleCnt="0"/>
      <dgm:spPr/>
    </dgm:pt>
    <dgm:pt modelId="{9393D1C2-890E-4387-864E-468FCBCB23AE}" type="pres">
      <dgm:prSet presAssocID="{1421C910-4050-4EB0-9702-0BAEED99D2DC}" presName="background" presStyleLbl="node0" presStyleIdx="2" presStyleCnt="3"/>
      <dgm:spPr/>
    </dgm:pt>
    <dgm:pt modelId="{C10D79FD-FC7B-41F5-8412-FE87739C2965}" type="pres">
      <dgm:prSet presAssocID="{1421C910-4050-4EB0-9702-0BAEED99D2DC}" presName="text" presStyleLbl="fgAcc0" presStyleIdx="2" presStyleCnt="3">
        <dgm:presLayoutVars>
          <dgm:chPref val="3"/>
        </dgm:presLayoutVars>
      </dgm:prSet>
      <dgm:spPr/>
    </dgm:pt>
    <dgm:pt modelId="{7BAEC327-1FB8-4B04-B283-42D5C79287F7}" type="pres">
      <dgm:prSet presAssocID="{1421C910-4050-4EB0-9702-0BAEED99D2DC}" presName="hierChild2" presStyleCnt="0"/>
      <dgm:spPr/>
    </dgm:pt>
  </dgm:ptLst>
  <dgm:cxnLst>
    <dgm:cxn modelId="{D7539A36-ED4C-47A2-84E9-C36398F455BA}" type="presOf" srcId="{1421C910-4050-4EB0-9702-0BAEED99D2DC}" destId="{C10D79FD-FC7B-41F5-8412-FE87739C2965}" srcOrd="0" destOrd="0" presId="urn:microsoft.com/office/officeart/2005/8/layout/hierarchy1"/>
    <dgm:cxn modelId="{4ED59C57-458E-4779-A01A-AAEB098041FD}" srcId="{04E41861-CDE9-4F13-B9EB-0D00EEDC33D3}" destId="{C5F6BEA9-25A0-46CB-BB92-6819EF3DE312}" srcOrd="1" destOrd="0" parTransId="{367BC7AA-6783-49A7-B89D-F0BBEB53CA11}" sibTransId="{979C486C-B365-47F7-B644-B03D0E4D5835}"/>
    <dgm:cxn modelId="{C53B7F78-0562-4F5C-BC60-9DA857D99F98}" type="presOf" srcId="{CD1F3DE7-1EF7-4B6F-8A03-913F288C86DF}" destId="{29627CB1-3687-4640-A114-F32851EE9229}" srcOrd="0" destOrd="0" presId="urn:microsoft.com/office/officeart/2005/8/layout/hierarchy1"/>
    <dgm:cxn modelId="{34398E78-DB07-4331-8C73-15EA9D72DF2D}" srcId="{04E41861-CDE9-4F13-B9EB-0D00EEDC33D3}" destId="{1421C910-4050-4EB0-9702-0BAEED99D2DC}" srcOrd="2" destOrd="0" parTransId="{ABD29D2D-92F4-44BE-8CB6-DAC5BC0F23DD}" sibTransId="{EE495665-4C3E-4E06-AC62-EB953D88CF42}"/>
    <dgm:cxn modelId="{70E938A6-3EE2-4980-B415-7F2209860E6D}" type="presOf" srcId="{C5F6BEA9-25A0-46CB-BB92-6819EF3DE312}" destId="{0FAC90F8-61CF-4CD7-BA25-CB5F7B245A41}" srcOrd="0" destOrd="0" presId="urn:microsoft.com/office/officeart/2005/8/layout/hierarchy1"/>
    <dgm:cxn modelId="{0513ACC2-FEA5-4F8B-B407-DE2914016293}" srcId="{04E41861-CDE9-4F13-B9EB-0D00EEDC33D3}" destId="{CD1F3DE7-1EF7-4B6F-8A03-913F288C86DF}" srcOrd="0" destOrd="0" parTransId="{1B96598D-B4F2-4C05-B439-5083C78E37C6}" sibTransId="{7D141EEF-8296-45F5-98AD-4572200F723C}"/>
    <dgm:cxn modelId="{7DF3E1C9-D972-41CE-9F97-CBDF6414A7C6}" type="presOf" srcId="{04E41861-CDE9-4F13-B9EB-0D00EEDC33D3}" destId="{5BFD0502-0460-417A-B785-CA50DAF7436B}" srcOrd="0" destOrd="0" presId="urn:microsoft.com/office/officeart/2005/8/layout/hierarchy1"/>
    <dgm:cxn modelId="{BFD25C59-9A66-4541-B053-5524E16E66AD}" type="presParOf" srcId="{5BFD0502-0460-417A-B785-CA50DAF7436B}" destId="{70DC6A30-7C63-4601-8E4C-CF2986BDCF74}" srcOrd="0" destOrd="0" presId="urn:microsoft.com/office/officeart/2005/8/layout/hierarchy1"/>
    <dgm:cxn modelId="{60609260-7317-4616-A19B-D747D2C30D3D}" type="presParOf" srcId="{70DC6A30-7C63-4601-8E4C-CF2986BDCF74}" destId="{E9BE1EDE-C243-4222-B476-4587703A8725}" srcOrd="0" destOrd="0" presId="urn:microsoft.com/office/officeart/2005/8/layout/hierarchy1"/>
    <dgm:cxn modelId="{C3DCBD58-0DAB-401E-961D-D9711551CE85}" type="presParOf" srcId="{E9BE1EDE-C243-4222-B476-4587703A8725}" destId="{D039835A-FDD5-4286-BFCC-83481F051BBC}" srcOrd="0" destOrd="0" presId="urn:microsoft.com/office/officeart/2005/8/layout/hierarchy1"/>
    <dgm:cxn modelId="{DB54B402-BFB8-4AB9-9BB4-4E7842632E51}" type="presParOf" srcId="{E9BE1EDE-C243-4222-B476-4587703A8725}" destId="{29627CB1-3687-4640-A114-F32851EE9229}" srcOrd="1" destOrd="0" presId="urn:microsoft.com/office/officeart/2005/8/layout/hierarchy1"/>
    <dgm:cxn modelId="{7824C5AE-D126-496A-A96F-97A8A14DDD65}" type="presParOf" srcId="{70DC6A30-7C63-4601-8E4C-CF2986BDCF74}" destId="{82E1F16C-730F-4D3F-A4AF-54D4E77DEEB1}" srcOrd="1" destOrd="0" presId="urn:microsoft.com/office/officeart/2005/8/layout/hierarchy1"/>
    <dgm:cxn modelId="{BC705700-9C5A-4FDF-AFA2-EB1DE9EF4CFA}" type="presParOf" srcId="{5BFD0502-0460-417A-B785-CA50DAF7436B}" destId="{6492DC7A-BE7F-4BF2-B692-8642CAB9B0F8}" srcOrd="1" destOrd="0" presId="urn:microsoft.com/office/officeart/2005/8/layout/hierarchy1"/>
    <dgm:cxn modelId="{897FFF35-D5A6-4DBD-AE61-F09944E4E0F8}" type="presParOf" srcId="{6492DC7A-BE7F-4BF2-B692-8642CAB9B0F8}" destId="{9A749940-29B8-42BC-BB59-A75227C7324A}" srcOrd="0" destOrd="0" presId="urn:microsoft.com/office/officeart/2005/8/layout/hierarchy1"/>
    <dgm:cxn modelId="{799A4D88-C735-48CF-AF73-D218225A4C10}" type="presParOf" srcId="{9A749940-29B8-42BC-BB59-A75227C7324A}" destId="{FBCEC2CC-FAA7-4EEE-9C4F-DEA42781A483}" srcOrd="0" destOrd="0" presId="urn:microsoft.com/office/officeart/2005/8/layout/hierarchy1"/>
    <dgm:cxn modelId="{04B6D7CF-1BEC-4F9E-9EB4-1B4B451C7B62}" type="presParOf" srcId="{9A749940-29B8-42BC-BB59-A75227C7324A}" destId="{0FAC90F8-61CF-4CD7-BA25-CB5F7B245A41}" srcOrd="1" destOrd="0" presId="urn:microsoft.com/office/officeart/2005/8/layout/hierarchy1"/>
    <dgm:cxn modelId="{E8734A5E-E1EB-472F-A666-B778365EBDDA}" type="presParOf" srcId="{6492DC7A-BE7F-4BF2-B692-8642CAB9B0F8}" destId="{1CE2BC12-4332-4785-9CA3-D1330693C4C9}" srcOrd="1" destOrd="0" presId="urn:microsoft.com/office/officeart/2005/8/layout/hierarchy1"/>
    <dgm:cxn modelId="{E8A58989-4234-473A-A628-CAD009361FD6}" type="presParOf" srcId="{5BFD0502-0460-417A-B785-CA50DAF7436B}" destId="{1C392B9D-BD4E-4C29-9826-F7B1B01D2BD3}" srcOrd="2" destOrd="0" presId="urn:microsoft.com/office/officeart/2005/8/layout/hierarchy1"/>
    <dgm:cxn modelId="{E3217240-AA2A-46C7-AF80-43ED13A5410A}" type="presParOf" srcId="{1C392B9D-BD4E-4C29-9826-F7B1B01D2BD3}" destId="{A3B8B439-DF07-493E-8030-4949415CFD9E}" srcOrd="0" destOrd="0" presId="urn:microsoft.com/office/officeart/2005/8/layout/hierarchy1"/>
    <dgm:cxn modelId="{8AA045F5-F4D6-4176-9308-BFA6B235EA7E}" type="presParOf" srcId="{A3B8B439-DF07-493E-8030-4949415CFD9E}" destId="{9393D1C2-890E-4387-864E-468FCBCB23AE}" srcOrd="0" destOrd="0" presId="urn:microsoft.com/office/officeart/2005/8/layout/hierarchy1"/>
    <dgm:cxn modelId="{565FDFCA-D061-4884-B065-99966CCF28B2}" type="presParOf" srcId="{A3B8B439-DF07-493E-8030-4949415CFD9E}" destId="{C10D79FD-FC7B-41F5-8412-FE87739C2965}" srcOrd="1" destOrd="0" presId="urn:microsoft.com/office/officeart/2005/8/layout/hierarchy1"/>
    <dgm:cxn modelId="{BBCC3480-5284-4F77-91E1-E11B41E11D1B}" type="presParOf" srcId="{1C392B9D-BD4E-4C29-9826-F7B1B01D2BD3}" destId="{7BAEC327-1FB8-4B04-B283-42D5C79287F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39835A-FDD5-4286-BFCC-83481F051BBC}">
      <dsp:nvSpPr>
        <dsp:cNvPr id="0" name=""/>
        <dsp:cNvSpPr/>
      </dsp:nvSpPr>
      <dsp:spPr>
        <a:xfrm>
          <a:off x="86922" y="690453"/>
          <a:ext cx="3102173" cy="196988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627CB1-3687-4640-A114-F32851EE9229}">
      <dsp:nvSpPr>
        <dsp:cNvPr id="0" name=""/>
        <dsp:cNvSpPr/>
      </dsp:nvSpPr>
      <dsp:spPr>
        <a:xfrm>
          <a:off x="431608" y="1017904"/>
          <a:ext cx="3102173" cy="1969880"/>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Replacement of existing carbon fired generation with non-carbon sources</a:t>
          </a:r>
        </a:p>
      </dsp:txBody>
      <dsp:txXfrm>
        <a:off x="489304" y="1075600"/>
        <a:ext cx="2986781" cy="1854488"/>
      </dsp:txXfrm>
    </dsp:sp>
    <dsp:sp modelId="{FBCEC2CC-FAA7-4EEE-9C4F-DEA42781A483}">
      <dsp:nvSpPr>
        <dsp:cNvPr id="0" name=""/>
        <dsp:cNvSpPr/>
      </dsp:nvSpPr>
      <dsp:spPr>
        <a:xfrm>
          <a:off x="3791545" y="690453"/>
          <a:ext cx="3102173" cy="196988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AC90F8-61CF-4CD7-BA25-CB5F7B245A41}">
      <dsp:nvSpPr>
        <dsp:cNvPr id="0" name=""/>
        <dsp:cNvSpPr/>
      </dsp:nvSpPr>
      <dsp:spPr>
        <a:xfrm>
          <a:off x="4136231" y="1017904"/>
          <a:ext cx="3102173" cy="1969880"/>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Provide for future load growth needs  </a:t>
          </a:r>
        </a:p>
      </dsp:txBody>
      <dsp:txXfrm>
        <a:off x="4193927" y="1075600"/>
        <a:ext cx="2986781" cy="1854488"/>
      </dsp:txXfrm>
    </dsp:sp>
    <dsp:sp modelId="{9393D1C2-890E-4387-864E-468FCBCB23AE}">
      <dsp:nvSpPr>
        <dsp:cNvPr id="0" name=""/>
        <dsp:cNvSpPr/>
      </dsp:nvSpPr>
      <dsp:spPr>
        <a:xfrm>
          <a:off x="7583090" y="690453"/>
          <a:ext cx="3102173" cy="196988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0D79FD-FC7B-41F5-8412-FE87739C2965}">
      <dsp:nvSpPr>
        <dsp:cNvPr id="0" name=""/>
        <dsp:cNvSpPr/>
      </dsp:nvSpPr>
      <dsp:spPr>
        <a:xfrm>
          <a:off x="7927776" y="1017904"/>
          <a:ext cx="3102173" cy="1969880"/>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Assure economical cost stability with high reliability and resiliency</a:t>
          </a:r>
        </a:p>
      </dsp:txBody>
      <dsp:txXfrm>
        <a:off x="7985472" y="1075600"/>
        <a:ext cx="2986781" cy="185448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475" cy="46498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9" y="1"/>
            <a:ext cx="3038475" cy="464980"/>
          </a:xfrm>
          <a:prstGeom prst="rect">
            <a:avLst/>
          </a:prstGeom>
        </p:spPr>
        <p:txBody>
          <a:bodyPr vert="horz" lIns="91440" tIns="45720" rIns="91440" bIns="45720" rtlCol="0"/>
          <a:lstStyle>
            <a:lvl1pPr algn="r">
              <a:defRPr sz="1200"/>
            </a:lvl1pPr>
          </a:lstStyle>
          <a:p>
            <a:fld id="{B5C3122E-08FD-4DC4-8CA2-6F9E61409C24}" type="datetimeFigureOut">
              <a:rPr lang="en-US" smtClean="0"/>
              <a:t>10/21/2020</a:t>
            </a:fld>
            <a:endParaRPr lang="en-US" dirty="0"/>
          </a:p>
        </p:txBody>
      </p:sp>
      <p:sp>
        <p:nvSpPr>
          <p:cNvPr id="4" name="Footer Placeholder 3"/>
          <p:cNvSpPr>
            <a:spLocks noGrp="1"/>
          </p:cNvSpPr>
          <p:nvPr>
            <p:ph type="ftr" sz="quarter" idx="2"/>
          </p:nvPr>
        </p:nvSpPr>
        <p:spPr>
          <a:xfrm>
            <a:off x="1" y="8829823"/>
            <a:ext cx="3038475" cy="46498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9" y="8829823"/>
            <a:ext cx="3038475" cy="464980"/>
          </a:xfrm>
          <a:prstGeom prst="rect">
            <a:avLst/>
          </a:prstGeom>
        </p:spPr>
        <p:txBody>
          <a:bodyPr vert="horz" lIns="91440" tIns="45720" rIns="91440" bIns="45720" rtlCol="0" anchor="b"/>
          <a:lstStyle>
            <a:lvl1pPr algn="r">
              <a:defRPr sz="1200"/>
            </a:lvl1pPr>
          </a:lstStyle>
          <a:p>
            <a:fld id="{E414F760-7683-4C34-949C-2C9244C91A82}" type="slidenum">
              <a:rPr lang="en-US" smtClean="0"/>
              <a:t>‹#›</a:t>
            </a:fld>
            <a:endParaRPr lang="en-US" dirty="0"/>
          </a:p>
        </p:txBody>
      </p:sp>
    </p:spTree>
    <p:extLst>
      <p:ext uri="{BB962C8B-B14F-4D97-AF65-F5344CB8AC3E}">
        <p14:creationId xmlns:p14="http://schemas.microsoft.com/office/powerpoint/2010/main" val="1404981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0077A7E8-4E04-4AF3-9157-EECB0AE8FC3C}" type="datetimeFigureOut">
              <a:rPr lang="en-US" smtClean="0"/>
              <a:t>10/21/2020</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C35949A3-4115-4B49-B192-524C39A9154D}" type="slidenum">
              <a:rPr lang="en-US" smtClean="0"/>
              <a:t>‹#›</a:t>
            </a:fld>
            <a:endParaRPr lang="en-US" dirty="0"/>
          </a:p>
        </p:txBody>
      </p:sp>
    </p:spTree>
    <p:extLst>
      <p:ext uri="{BB962C8B-B14F-4D97-AF65-F5344CB8AC3E}">
        <p14:creationId xmlns:p14="http://schemas.microsoft.com/office/powerpoint/2010/main" val="1880711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Accent that the Definitive Budget and Plan of Finance will incorporate the costing assumptions from the revised Project Cost Estimates—necessary for UAMPS to have the right level of confidence prior to recommending to the participants to make a decision to construct the CFPP</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35949A3-4115-4B49-B192-524C39A915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93832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 of Slide is to discuss the interrelatedness of the four agreement—the agreements work in concert to allow for CFPP Development Work to proceed</a:t>
            </a:r>
          </a:p>
        </p:txBody>
      </p:sp>
      <p:sp>
        <p:nvSpPr>
          <p:cNvPr id="4" name="Slide Number Placeholder 3"/>
          <p:cNvSpPr>
            <a:spLocks noGrp="1"/>
          </p:cNvSpPr>
          <p:nvPr>
            <p:ph type="sldNum" sz="quarter" idx="5"/>
          </p:nvPr>
        </p:nvSpPr>
        <p:spPr/>
        <p:txBody>
          <a:bodyPr/>
          <a:lstStyle/>
          <a:p>
            <a:fld id="{17E601D5-7A05-3C4A-9846-B59147C0BDC6}" type="slidenum">
              <a:rPr lang="en-US" smtClean="0"/>
              <a:t>5</a:t>
            </a:fld>
            <a:endParaRPr lang="en-US" dirty="0"/>
          </a:p>
        </p:txBody>
      </p:sp>
    </p:spTree>
    <p:extLst>
      <p:ext uri="{BB962C8B-B14F-4D97-AF65-F5344CB8AC3E}">
        <p14:creationId xmlns:p14="http://schemas.microsoft.com/office/powerpoint/2010/main" val="1029724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point of existing being at 50/50, new award at much higher than 50/50 over the next several years</a:t>
            </a:r>
          </a:p>
        </p:txBody>
      </p:sp>
      <p:sp>
        <p:nvSpPr>
          <p:cNvPr id="4" name="Slide Number Placeholder 3"/>
          <p:cNvSpPr>
            <a:spLocks noGrp="1"/>
          </p:cNvSpPr>
          <p:nvPr>
            <p:ph type="sldNum" sz="quarter" idx="5"/>
          </p:nvPr>
        </p:nvSpPr>
        <p:spPr/>
        <p:txBody>
          <a:bodyPr/>
          <a:lstStyle/>
          <a:p>
            <a:fld id="{C35949A3-4115-4B49-B192-524C39A9154D}" type="slidenum">
              <a:rPr lang="en-US" smtClean="0"/>
              <a:t>7</a:t>
            </a:fld>
            <a:endParaRPr lang="en-US" dirty="0"/>
          </a:p>
        </p:txBody>
      </p:sp>
    </p:spTree>
    <p:extLst>
      <p:ext uri="{BB962C8B-B14F-4D97-AF65-F5344CB8AC3E}">
        <p14:creationId xmlns:p14="http://schemas.microsoft.com/office/powerpoint/2010/main" val="531016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dirty="0"/>
              <a:t>Click to edit Master title style</a:t>
            </a:r>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54894141-66D0-4F50-AEFC-E15205A3BA49}" type="datetime1">
              <a:rPr lang="en-US" smtClean="0"/>
              <a:t>10/21/2020</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BDAA677D-63E2-4E24-85FF-E49944FF1653}" type="slidenum">
              <a:rPr lang="en-US" smtClean="0"/>
              <a:t>‹#›</a:t>
            </a:fld>
            <a:endParaRPr lang="en-US" dirty="0"/>
          </a:p>
        </p:txBody>
      </p:sp>
    </p:spTree>
    <p:extLst>
      <p:ext uri="{BB962C8B-B14F-4D97-AF65-F5344CB8AC3E}">
        <p14:creationId xmlns:p14="http://schemas.microsoft.com/office/powerpoint/2010/main" val="430015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E779ED-3F75-423C-9D49-2B52943ED114}" type="datetime1">
              <a:rPr lang="en-US" smtClean="0"/>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2834927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F6D4342B-7396-4871-B4E2-EB5196122928}" type="datetime1">
              <a:rPr lang="en-US" smtClean="0"/>
              <a:t>10/21/2020</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endParaRPr lang="en-US" dirty="0"/>
          </a:p>
        </p:txBody>
      </p:sp>
    </p:spTree>
    <p:extLst>
      <p:ext uri="{BB962C8B-B14F-4D97-AF65-F5344CB8AC3E}">
        <p14:creationId xmlns:p14="http://schemas.microsoft.com/office/powerpoint/2010/main" val="20114390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597455" y="3085765"/>
            <a:ext cx="10986811"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774923" y="990600"/>
            <a:ext cx="10653003" cy="1504844"/>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774923" y="2495445"/>
            <a:ext cx="10653003"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54894141-66D0-4F50-AEFC-E15205A3BA49}" type="datetime1">
              <a:rPr lang="en-US" smtClean="0"/>
              <a:t>10/21/2020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BDAA677D-63E2-4E24-85FF-E49944FF1653}" type="slidenum">
              <a:rPr lang="en-US" smtClean="0"/>
              <a:t>‹#›</a:t>
            </a:fld>
            <a:endParaRPr lang="en-US" dirty="0"/>
          </a:p>
        </p:txBody>
      </p:sp>
    </p:spTree>
    <p:extLst>
      <p:ext uri="{BB962C8B-B14F-4D97-AF65-F5344CB8AC3E}">
        <p14:creationId xmlns:p14="http://schemas.microsoft.com/office/powerpoint/2010/main" val="3723606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597457" y="599726"/>
            <a:ext cx="10984943"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774923" y="2228004"/>
            <a:ext cx="10653003" cy="36307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18D83F-3D31-4337-B852-23EB330B855D}" type="datetime1">
              <a:rPr lang="en-US" smtClean="0"/>
              <a:t>10/21/2020</a:t>
            </a:fld>
            <a:endParaRPr lang="en-US" dirty="0"/>
          </a:p>
        </p:txBody>
      </p:sp>
      <p:pic>
        <p:nvPicPr>
          <p:cNvPr id="8" name="Picture 15">
            <a:extLst>
              <a:ext uri="{FF2B5EF4-FFF2-40B4-BE49-F238E27FC236}">
                <a16:creationId xmlns:a16="http://schemas.microsoft.com/office/drawing/2014/main" id="{DCBA3AD9-5BFE-47A0-B1D2-5A85F6F715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042400" y="6096001"/>
            <a:ext cx="2743200" cy="551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Connector 8">
            <a:extLst>
              <a:ext uri="{FF2B5EF4-FFF2-40B4-BE49-F238E27FC236}">
                <a16:creationId xmlns:a16="http://schemas.microsoft.com/office/drawing/2014/main" id="{49E31F14-64D5-4E29-BA96-65C822111E3F}"/>
              </a:ext>
            </a:extLst>
          </p:cNvPr>
          <p:cNvCxnSpPr/>
          <p:nvPr userDrawn="1"/>
        </p:nvCxnSpPr>
        <p:spPr>
          <a:xfrm flipV="1">
            <a:off x="803532" y="1447800"/>
            <a:ext cx="10845800" cy="10718"/>
          </a:xfrm>
          <a:prstGeom prst="line">
            <a:avLst/>
          </a:prstGeom>
          <a:ln w="76200"/>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93985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603529" y="5141974"/>
            <a:ext cx="10984943"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74925" y="3036573"/>
            <a:ext cx="10653001" cy="1504844"/>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774925" y="4541417"/>
            <a:ext cx="10653001"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50DFDB4B-022E-4741-8544-AF4F159BFBC9}" type="datetime1">
              <a:rPr lang="en-US" smtClean="0"/>
              <a:t>10/21/2020</a:t>
            </a:fld>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BDAA677D-63E2-4E24-85FF-E49944FF1653}" type="slidenum">
              <a:rPr lang="en-US" smtClean="0"/>
              <a:t>‹#›</a:t>
            </a:fld>
            <a:endParaRPr lang="en-US" dirty="0"/>
          </a:p>
        </p:txBody>
      </p:sp>
    </p:spTree>
    <p:extLst>
      <p:ext uri="{BB962C8B-B14F-4D97-AF65-F5344CB8AC3E}">
        <p14:creationId xmlns:p14="http://schemas.microsoft.com/office/powerpoint/2010/main" val="1495698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597457" y="599726"/>
            <a:ext cx="10984943"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774924" y="2228003"/>
            <a:ext cx="5199369" cy="3633047"/>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7709" y="2228004"/>
            <a:ext cx="5210216"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643011-DB48-4CC1-8D8B-808249B5E685}" type="datetime1">
              <a:rPr lang="en-US" smtClean="0"/>
              <a:t>10/21/2020</a:t>
            </a:fld>
            <a:endParaRPr lang="en-US" dirty="0"/>
          </a:p>
        </p:txBody>
      </p:sp>
      <p:sp>
        <p:nvSpPr>
          <p:cNvPr id="7" name="Slide Number Placeholder 6"/>
          <p:cNvSpPr>
            <a:spLocks noGrp="1"/>
          </p:cNvSpPr>
          <p:nvPr>
            <p:ph type="sldNum" sz="quarter" idx="12"/>
          </p:nvPr>
        </p:nvSpPr>
        <p:spPr/>
        <p:txBody>
          <a:bodyPr/>
          <a:lstStyle/>
          <a:p>
            <a:fld id="{BDAA677D-63E2-4E24-85FF-E49944FF1653}" type="slidenum">
              <a:rPr lang="en-US" smtClean="0"/>
              <a:t>‹#›</a:t>
            </a:fld>
            <a:endParaRPr lang="en-US" dirty="0"/>
          </a:p>
        </p:txBody>
      </p:sp>
    </p:spTree>
    <p:extLst>
      <p:ext uri="{BB962C8B-B14F-4D97-AF65-F5344CB8AC3E}">
        <p14:creationId xmlns:p14="http://schemas.microsoft.com/office/powerpoint/2010/main" val="4243902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a:spLocks noChangeAspect="1"/>
          </p:cNvSpPr>
          <p:nvPr/>
        </p:nvSpPr>
        <p:spPr>
          <a:xfrm>
            <a:off x="597457" y="599726"/>
            <a:ext cx="10984943"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82959" y="2228003"/>
            <a:ext cx="4791333"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774924" y="2926052"/>
            <a:ext cx="5199369"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25745" y="2228003"/>
            <a:ext cx="4802180"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709" y="2926052"/>
            <a:ext cx="5210216"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BBAFE5-9260-4389-9C26-32B07228FBF1}" type="datetime1">
              <a:rPr lang="en-US" smtClean="0"/>
              <a:t>10/21/2020</a:t>
            </a:fld>
            <a:endParaRPr lang="en-US" dirty="0"/>
          </a:p>
        </p:txBody>
      </p:sp>
      <p:sp>
        <p:nvSpPr>
          <p:cNvPr id="9" name="Slide Number Placeholder 8"/>
          <p:cNvSpPr>
            <a:spLocks noGrp="1"/>
          </p:cNvSpPr>
          <p:nvPr>
            <p:ph type="sldNum" sz="quarter" idx="12"/>
          </p:nvPr>
        </p:nvSpPr>
        <p:spPr/>
        <p:txBody>
          <a:bodyPr/>
          <a:lstStyle/>
          <a:p>
            <a:fld id="{BDAA677D-63E2-4E24-85FF-E49944FF1653}" type="slidenum">
              <a:rPr lang="en-US" smtClean="0"/>
              <a:t>‹#›</a:t>
            </a:fld>
            <a:endParaRPr lang="en-US" dirty="0"/>
          </a:p>
        </p:txBody>
      </p:sp>
    </p:spTree>
    <p:extLst>
      <p:ext uri="{BB962C8B-B14F-4D97-AF65-F5344CB8AC3E}">
        <p14:creationId xmlns:p14="http://schemas.microsoft.com/office/powerpoint/2010/main" val="22978461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a:spLocks noChangeAspect="1"/>
          </p:cNvSpPr>
          <p:nvPr/>
        </p:nvSpPr>
        <p:spPr>
          <a:xfrm>
            <a:off x="597457" y="599726"/>
            <a:ext cx="10984943"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EA6C637-4695-4584-9ABF-7EFBB47F4A64}" type="datetime1">
              <a:rPr lang="en-US" smtClean="0"/>
              <a:t>10/21/2020</a:t>
            </a:fld>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pic>
        <p:nvPicPr>
          <p:cNvPr id="7" name="Picture 15">
            <a:extLst>
              <a:ext uri="{FF2B5EF4-FFF2-40B4-BE49-F238E27FC236}">
                <a16:creationId xmlns:a16="http://schemas.microsoft.com/office/drawing/2014/main" id="{CB83A931-86AE-4825-B2F6-58562C65DD7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042400" y="6096001"/>
            <a:ext cx="2743200" cy="551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17403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ABD808-234D-4873-A68A-C3549CBDD873}" type="datetime1">
              <a:rPr lang="en-US" smtClean="0"/>
              <a:t>10/21/2020</a:t>
            </a:fld>
            <a:endParaRPr lang="en-US" dirty="0"/>
          </a:p>
        </p:txBody>
      </p:sp>
      <p:sp>
        <p:nvSpPr>
          <p:cNvPr id="4" name="Slide Number Placeholder 3"/>
          <p:cNvSpPr>
            <a:spLocks noGrp="1"/>
          </p:cNvSpPr>
          <p:nvPr>
            <p:ph type="sldNum" sz="quarter" idx="12"/>
          </p:nvPr>
        </p:nvSpPr>
        <p:spPr/>
        <p:txBody>
          <a:bodyPr/>
          <a:lstStyle/>
          <a:p>
            <a:fld id="{BDAA677D-63E2-4E24-85FF-E49944FF1653}" type="slidenum">
              <a:rPr lang="en-US" smtClean="0"/>
              <a:t>‹#›</a:t>
            </a:fld>
            <a:endParaRPr lang="en-US" dirty="0"/>
          </a:p>
        </p:txBody>
      </p:sp>
    </p:spTree>
    <p:extLst>
      <p:ext uri="{BB962C8B-B14F-4D97-AF65-F5344CB8AC3E}">
        <p14:creationId xmlns:p14="http://schemas.microsoft.com/office/powerpoint/2010/main" val="41515982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603529" y="5141973"/>
            <a:ext cx="10984943"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75137" y="5262296"/>
            <a:ext cx="4715500"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595199" y="601200"/>
            <a:ext cx="1098720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687103"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846BDA98-AA29-484D-A30A-1E72A0AD61B1}" type="datetime1">
              <a:rPr lang="en-US" smtClean="0"/>
              <a:t>10/21/2020</a:t>
            </a:fld>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endParaRPr lang="en-US" dirty="0"/>
          </a:p>
        </p:txBody>
      </p:sp>
    </p:spTree>
    <p:extLst>
      <p:ext uri="{BB962C8B-B14F-4D97-AF65-F5344CB8AC3E}">
        <p14:creationId xmlns:p14="http://schemas.microsoft.com/office/powerpoint/2010/main" val="906976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381000" y="609600"/>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lvl1pPr>
              <a:defRPr sz="4000"/>
            </a:lvl1pPr>
          </a:lstStyle>
          <a:p>
            <a:r>
              <a:rPr lang="en-US" dirty="0"/>
              <a:t>Click to edit Master title style</a:t>
            </a:r>
          </a:p>
        </p:txBody>
      </p:sp>
      <p:sp>
        <p:nvSpPr>
          <p:cNvPr id="3" name="Content Placeholder 2"/>
          <p:cNvSpPr>
            <a:spLocks noGrp="1"/>
          </p:cNvSpPr>
          <p:nvPr>
            <p:ph idx="1"/>
          </p:nvPr>
        </p:nvSpPr>
        <p:spPr>
          <a:xfrm>
            <a:off x="581192" y="2180496"/>
            <a:ext cx="11029615" cy="3678303"/>
          </a:xfrm>
        </p:spPr>
        <p:txBody>
          <a:bodyPr/>
          <a:lstStyle>
            <a:lvl1pPr>
              <a:defRPr sz="3200"/>
            </a:lvl1pPr>
            <a:lvl2pPr>
              <a:defRPr sz="2800"/>
            </a:lvl2pPr>
            <a:lvl3pPr>
              <a:defRPr sz="24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endParaRPr lang="en-US" dirty="0"/>
          </a:p>
        </p:txBody>
      </p:sp>
      <p:pic>
        <p:nvPicPr>
          <p:cNvPr id="9" name="Picture 8">
            <a:extLst>
              <a:ext uri="{FF2B5EF4-FFF2-40B4-BE49-F238E27FC236}">
                <a16:creationId xmlns:a16="http://schemas.microsoft.com/office/drawing/2014/main" id="{1ADE0791-64B0-4D36-831F-7D89AED8EFB0}"/>
              </a:ext>
            </a:extLst>
          </p:cNvPr>
          <p:cNvPicPr>
            <a:picLocks noChangeAspect="1"/>
          </p:cNvPicPr>
          <p:nvPr userDrawn="1"/>
        </p:nvPicPr>
        <p:blipFill>
          <a:blip r:embed="rId2"/>
          <a:stretch>
            <a:fillRect/>
          </a:stretch>
        </p:blipFill>
        <p:spPr>
          <a:xfrm>
            <a:off x="9601200" y="6019800"/>
            <a:ext cx="2054530" cy="548688"/>
          </a:xfrm>
          <a:prstGeom prst="rect">
            <a:avLst/>
          </a:prstGeom>
        </p:spPr>
      </p:pic>
    </p:spTree>
    <p:extLst>
      <p:ext uri="{BB962C8B-B14F-4D97-AF65-F5344CB8AC3E}">
        <p14:creationId xmlns:p14="http://schemas.microsoft.com/office/powerpoint/2010/main" val="23498008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923" y="4693389"/>
            <a:ext cx="10653003"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597458" y="599725"/>
            <a:ext cx="10984941"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774923" y="5260127"/>
            <a:ext cx="10653003"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C8D15DD-C85F-496C-8B9E-96C306331788}" type="datetime1">
              <a:rPr lang="en-US" smtClean="0"/>
              <a:t>10/21/2020</a:t>
            </a:fld>
            <a:endParaRPr lang="en-US" dirty="0"/>
          </a:p>
        </p:txBody>
      </p:sp>
      <p:sp>
        <p:nvSpPr>
          <p:cNvPr id="7" name="Slide Number Placeholder 6"/>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28118220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a:spLocks noChangeAspect="1"/>
          </p:cNvSpPr>
          <p:nvPr/>
        </p:nvSpPr>
        <p:spPr>
          <a:xfrm>
            <a:off x="597457" y="599726"/>
            <a:ext cx="10984943"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E779ED-3F75-423C-9D49-2B52943ED114}" type="datetime1">
              <a:rPr lang="en-US" smtClean="0"/>
              <a:t>10/21/2020</a:t>
            </a:fld>
            <a:endParaRPr lang="en-US" dirty="0"/>
          </a:p>
        </p:txBody>
      </p:sp>
      <p:sp>
        <p:nvSpPr>
          <p:cNvPr id="6" name="Slide Number Placeholder 5"/>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6935235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743199"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263563" cy="365125"/>
          </a:xfrm>
        </p:spPr>
        <p:txBody>
          <a:bodyPr/>
          <a:lstStyle>
            <a:lvl1pPr>
              <a:defRPr>
                <a:solidFill>
                  <a:schemeClr val="accent1">
                    <a:lumMod val="75000"/>
                    <a:lumOff val="25000"/>
                  </a:schemeClr>
                </a:solidFill>
              </a:defRPr>
            </a:lvl1pPr>
          </a:lstStyle>
          <a:p>
            <a:fld id="{F6D4342B-7396-4871-B4E2-EB5196122928}" type="datetime1">
              <a:rPr lang="en-US" smtClean="0"/>
              <a:t>10/21/2020</a:t>
            </a:fld>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endParaRPr lang="en-US" dirty="0"/>
          </a:p>
        </p:txBody>
      </p:sp>
    </p:spTree>
    <p:extLst>
      <p:ext uri="{BB962C8B-B14F-4D97-AF65-F5344CB8AC3E}">
        <p14:creationId xmlns:p14="http://schemas.microsoft.com/office/powerpoint/2010/main" val="32372806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E65AE5D-8D3F-46C3-AB55-DE031BA1F8DA}" type="datetime1">
              <a:rPr lang="en-US" smtClean="0"/>
              <a:t>10/21/2020</a:t>
            </a:fld>
            <a:endParaRPr lang="en-US" dirty="0"/>
          </a:p>
        </p:txBody>
      </p:sp>
      <p:sp>
        <p:nvSpPr>
          <p:cNvPr id="5" name="Slide Number Placeholder 4"/>
          <p:cNvSpPr>
            <a:spLocks noGrp="1"/>
          </p:cNvSpPr>
          <p:nvPr>
            <p:ph type="sldNum" sz="quarter" idx="12"/>
          </p:nvPr>
        </p:nvSpPr>
        <p:spPr/>
        <p:txBody>
          <a:bodyPr/>
          <a:lstStyle/>
          <a:p>
            <a:fld id="{C9E50231-69FA-4A3F-A8EB-1BB4834BCD38}" type="slidenum">
              <a:rPr lang="en-US" smtClean="0"/>
              <a:t>‹#›</a:t>
            </a:fld>
            <a:endParaRPr lang="en-US" dirty="0"/>
          </a:p>
        </p:txBody>
      </p:sp>
    </p:spTree>
    <p:extLst>
      <p:ext uri="{BB962C8B-B14F-4D97-AF65-F5344CB8AC3E}">
        <p14:creationId xmlns:p14="http://schemas.microsoft.com/office/powerpoint/2010/main" val="16581117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a:ln>
            <a:solidFill>
              <a:srgbClr val="002060"/>
            </a:solidFill>
          </a:ln>
        </p:spPr>
        <p:txBody>
          <a:bodyPr/>
          <a:lstStyle/>
          <a:p>
            <a:endParaRPr lang="en-US" dirty="0"/>
          </a:p>
        </p:txBody>
      </p:sp>
    </p:spTree>
    <p:extLst>
      <p:ext uri="{BB962C8B-B14F-4D97-AF65-F5344CB8AC3E}">
        <p14:creationId xmlns:p14="http://schemas.microsoft.com/office/powerpoint/2010/main" val="14486171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dirty="0"/>
              <a:t>Click to edit Master title style</a:t>
            </a:r>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54894141-66D0-4F50-AEFC-E15205A3BA49}" type="datetime1">
              <a:rPr lang="en-US" smtClean="0"/>
              <a:t>10/21/2020</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BDAA677D-63E2-4E24-85FF-E49944FF1653}" type="slidenum">
              <a:rPr lang="en-US" smtClean="0"/>
              <a:t>‹#›</a:t>
            </a:fld>
            <a:endParaRPr lang="en-US" dirty="0"/>
          </a:p>
        </p:txBody>
      </p:sp>
    </p:spTree>
    <p:extLst>
      <p:ext uri="{BB962C8B-B14F-4D97-AF65-F5344CB8AC3E}">
        <p14:creationId xmlns:p14="http://schemas.microsoft.com/office/powerpoint/2010/main" val="27156443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381000" y="609600"/>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lvl1pPr>
              <a:defRPr sz="4000"/>
            </a:lvl1pPr>
          </a:lstStyle>
          <a:p>
            <a:r>
              <a:rPr lang="en-US" dirty="0"/>
              <a:t>Click to edit Master title style</a:t>
            </a:r>
          </a:p>
        </p:txBody>
      </p:sp>
      <p:sp>
        <p:nvSpPr>
          <p:cNvPr id="3" name="Content Placeholder 2"/>
          <p:cNvSpPr>
            <a:spLocks noGrp="1"/>
          </p:cNvSpPr>
          <p:nvPr>
            <p:ph idx="1"/>
          </p:nvPr>
        </p:nvSpPr>
        <p:spPr>
          <a:xfrm>
            <a:off x="581192" y="2180496"/>
            <a:ext cx="11029615" cy="3678303"/>
          </a:xfrm>
        </p:spPr>
        <p:txBody>
          <a:bodyPr/>
          <a:lstStyle>
            <a:lvl1pPr>
              <a:defRPr sz="3200"/>
            </a:lvl1pPr>
            <a:lvl2pPr>
              <a:defRPr sz="2800"/>
            </a:lvl2pPr>
            <a:lvl3pPr>
              <a:defRPr sz="24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endParaRPr lang="en-US" dirty="0"/>
          </a:p>
        </p:txBody>
      </p:sp>
      <p:pic>
        <p:nvPicPr>
          <p:cNvPr id="4" name="Picture 3">
            <a:extLst>
              <a:ext uri="{FF2B5EF4-FFF2-40B4-BE49-F238E27FC236}">
                <a16:creationId xmlns:a16="http://schemas.microsoft.com/office/drawing/2014/main" id="{6B1B135B-DFEA-4FB1-B17D-0A6D1C0A10A8}"/>
              </a:ext>
            </a:extLst>
          </p:cNvPr>
          <p:cNvPicPr>
            <a:picLocks noChangeAspect="1"/>
          </p:cNvPicPr>
          <p:nvPr userDrawn="1"/>
        </p:nvPicPr>
        <p:blipFill>
          <a:blip r:embed="rId2"/>
          <a:stretch>
            <a:fillRect/>
          </a:stretch>
        </p:blipFill>
        <p:spPr>
          <a:xfrm>
            <a:off x="9220200" y="6019800"/>
            <a:ext cx="2054530" cy="548688"/>
          </a:xfrm>
          <a:prstGeom prst="rect">
            <a:avLst/>
          </a:prstGeom>
        </p:spPr>
      </p:pic>
    </p:spTree>
    <p:extLst>
      <p:ext uri="{BB962C8B-B14F-4D97-AF65-F5344CB8AC3E}">
        <p14:creationId xmlns:p14="http://schemas.microsoft.com/office/powerpoint/2010/main" val="28558093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50DFDB4B-022E-4741-8544-AF4F159BFBC9}" type="datetime1">
              <a:rPr lang="en-US" smtClean="0"/>
              <a:t>10/21/2020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BDAA677D-63E2-4E24-85FF-E49944FF1653}" type="slidenum">
              <a:rPr lang="en-US" smtClean="0"/>
              <a:t>‹#›</a:t>
            </a:fld>
            <a:endParaRPr lang="en-US" dirty="0"/>
          </a:p>
        </p:txBody>
      </p:sp>
    </p:spTree>
    <p:extLst>
      <p:ext uri="{BB962C8B-B14F-4D97-AF65-F5344CB8AC3E}">
        <p14:creationId xmlns:p14="http://schemas.microsoft.com/office/powerpoint/2010/main" val="12535864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643011-DB48-4CC1-8D8B-808249B5E685}" type="datetime1">
              <a:rPr lang="en-US" smtClean="0"/>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AA677D-63E2-4E24-85FF-E49944FF1653}" type="slidenum">
              <a:rPr lang="en-US" smtClean="0"/>
              <a:t>‹#›</a:t>
            </a:fld>
            <a:endParaRPr lang="en-US" dirty="0"/>
          </a:p>
        </p:txBody>
      </p:sp>
    </p:spTree>
    <p:extLst>
      <p:ext uri="{BB962C8B-B14F-4D97-AF65-F5344CB8AC3E}">
        <p14:creationId xmlns:p14="http://schemas.microsoft.com/office/powerpoint/2010/main" val="15651254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BBAFE5-9260-4389-9C26-32B07228FBF1}" type="datetime1">
              <a:rPr lang="en-US" smtClean="0"/>
              <a:t>10/21/2020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AA677D-63E2-4E24-85FF-E49944FF1653}" type="slidenum">
              <a:rPr lang="en-US" smtClean="0"/>
              <a:t>‹#›</a:t>
            </a:fld>
            <a:endParaRPr lang="en-US" dirty="0"/>
          </a:p>
        </p:txBody>
      </p:sp>
    </p:spTree>
    <p:extLst>
      <p:ext uri="{BB962C8B-B14F-4D97-AF65-F5344CB8AC3E}">
        <p14:creationId xmlns:p14="http://schemas.microsoft.com/office/powerpoint/2010/main" val="654405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50DFDB4B-022E-4741-8544-AF4F159BFBC9}" type="datetime1">
              <a:rPr lang="en-US" smtClean="0"/>
              <a:t>10/21/2020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BDAA677D-63E2-4E24-85FF-E49944FF1653}" type="slidenum">
              <a:rPr lang="en-US" smtClean="0"/>
              <a:t>‹#›</a:t>
            </a:fld>
            <a:endParaRPr lang="en-US" dirty="0"/>
          </a:p>
        </p:txBody>
      </p:sp>
    </p:spTree>
    <p:extLst>
      <p:ext uri="{BB962C8B-B14F-4D97-AF65-F5344CB8AC3E}">
        <p14:creationId xmlns:p14="http://schemas.microsoft.com/office/powerpoint/2010/main" val="3563461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EA6C637-4695-4584-9ABF-7EFBB47F4A64}" type="datetime1">
              <a:rPr lang="en-US" smtClean="0"/>
              <a:t>10/21/2020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pic>
        <p:nvPicPr>
          <p:cNvPr id="9" name="Picture 15">
            <a:extLst>
              <a:ext uri="{FF2B5EF4-FFF2-40B4-BE49-F238E27FC236}">
                <a16:creationId xmlns:a16="http://schemas.microsoft.com/office/drawing/2014/main" id="{50C1DB88-7E18-467E-8974-3C208D561F5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042400" y="6096001"/>
            <a:ext cx="2743200" cy="551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74496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pic>
        <p:nvPicPr>
          <p:cNvPr id="6" name="Picture 15">
            <a:extLst>
              <a:ext uri="{FF2B5EF4-FFF2-40B4-BE49-F238E27FC236}">
                <a16:creationId xmlns:a16="http://schemas.microsoft.com/office/drawing/2014/main" id="{639BDA85-D0ED-44B5-9C00-9C3315F3A29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20200" y="6019800"/>
            <a:ext cx="2057400" cy="551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68894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846BDA98-AA29-484D-A30A-1E72A0AD61B1}" type="datetime1">
              <a:rPr lang="en-US" smtClean="0"/>
              <a:t>10/21/2020</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endParaRPr lang="en-US" dirty="0"/>
          </a:p>
        </p:txBody>
      </p:sp>
    </p:spTree>
    <p:extLst>
      <p:ext uri="{BB962C8B-B14F-4D97-AF65-F5344CB8AC3E}">
        <p14:creationId xmlns:p14="http://schemas.microsoft.com/office/powerpoint/2010/main" val="1131425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C8D15DD-C85F-496C-8B9E-96C306331788}" type="datetime1">
              <a:rPr lang="en-US" smtClean="0"/>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19273892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E779ED-3F75-423C-9D49-2B52943ED114}" type="datetime1">
              <a:rPr lang="en-US" smtClean="0"/>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14579473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F6D4342B-7396-4871-B4E2-EB5196122928}" type="datetime1">
              <a:rPr lang="en-US" smtClean="0"/>
              <a:t>10/21/2020</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endParaRPr lang="en-US" dirty="0"/>
          </a:p>
        </p:txBody>
      </p:sp>
    </p:spTree>
    <p:extLst>
      <p:ext uri="{BB962C8B-B14F-4D97-AF65-F5344CB8AC3E}">
        <p14:creationId xmlns:p14="http://schemas.microsoft.com/office/powerpoint/2010/main" val="1717244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643011-DB48-4CC1-8D8B-808249B5E685}" type="datetime1">
              <a:rPr lang="en-US" smtClean="0"/>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AA677D-63E2-4E24-85FF-E49944FF1653}" type="slidenum">
              <a:rPr lang="en-US" smtClean="0"/>
              <a:t>‹#›</a:t>
            </a:fld>
            <a:endParaRPr lang="en-US" dirty="0"/>
          </a:p>
        </p:txBody>
      </p:sp>
    </p:spTree>
    <p:extLst>
      <p:ext uri="{BB962C8B-B14F-4D97-AF65-F5344CB8AC3E}">
        <p14:creationId xmlns:p14="http://schemas.microsoft.com/office/powerpoint/2010/main" val="3367952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BBAFE5-9260-4389-9C26-32B07228FBF1}" type="datetime1">
              <a:rPr lang="en-US" smtClean="0"/>
              <a:t>10/21/2020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AA677D-63E2-4E24-85FF-E49944FF1653}" type="slidenum">
              <a:rPr lang="en-US" smtClean="0"/>
              <a:t>‹#›</a:t>
            </a:fld>
            <a:endParaRPr lang="en-US" dirty="0"/>
          </a:p>
        </p:txBody>
      </p:sp>
    </p:spTree>
    <p:extLst>
      <p:ext uri="{BB962C8B-B14F-4D97-AF65-F5344CB8AC3E}">
        <p14:creationId xmlns:p14="http://schemas.microsoft.com/office/powerpoint/2010/main" val="3777183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pic>
        <p:nvPicPr>
          <p:cNvPr id="2" name="Picture 1">
            <a:extLst>
              <a:ext uri="{FF2B5EF4-FFF2-40B4-BE49-F238E27FC236}">
                <a16:creationId xmlns:a16="http://schemas.microsoft.com/office/drawing/2014/main" id="{DAF6FD5C-504E-40EF-8C07-A164585CEDF6}"/>
              </a:ext>
            </a:extLst>
          </p:cNvPr>
          <p:cNvPicPr>
            <a:picLocks noChangeAspect="1"/>
          </p:cNvPicPr>
          <p:nvPr userDrawn="1"/>
        </p:nvPicPr>
        <p:blipFill>
          <a:blip r:embed="rId2"/>
          <a:stretch>
            <a:fillRect/>
          </a:stretch>
        </p:blipFill>
        <p:spPr>
          <a:xfrm>
            <a:off x="9372600" y="6019800"/>
            <a:ext cx="2054530" cy="548688"/>
          </a:xfrm>
          <a:prstGeom prst="rect">
            <a:avLst/>
          </a:prstGeom>
        </p:spPr>
      </p:pic>
    </p:spTree>
    <p:extLst>
      <p:ext uri="{BB962C8B-B14F-4D97-AF65-F5344CB8AC3E}">
        <p14:creationId xmlns:p14="http://schemas.microsoft.com/office/powerpoint/2010/main" val="523636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ABD808-234D-4873-A68A-C3549CBDD873}" type="datetime1">
              <a:rPr lang="en-US" smtClean="0"/>
              <a:t>10/21/2020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AA677D-63E2-4E24-85FF-E49944FF1653}" type="slidenum">
              <a:rPr lang="en-US" smtClean="0"/>
              <a:t>‹#›</a:t>
            </a:fld>
            <a:endParaRPr lang="en-US" dirty="0"/>
          </a:p>
        </p:txBody>
      </p:sp>
    </p:spTree>
    <p:extLst>
      <p:ext uri="{BB962C8B-B14F-4D97-AF65-F5344CB8AC3E}">
        <p14:creationId xmlns:p14="http://schemas.microsoft.com/office/powerpoint/2010/main" val="1192064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846BDA98-AA29-484D-A30A-1E72A0AD61B1}" type="datetime1">
              <a:rPr lang="en-US" smtClean="0"/>
              <a:t>10/21/2020</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endParaRPr lang="en-US" dirty="0"/>
          </a:p>
        </p:txBody>
      </p:sp>
    </p:spTree>
    <p:extLst>
      <p:ext uri="{BB962C8B-B14F-4D97-AF65-F5344CB8AC3E}">
        <p14:creationId xmlns:p14="http://schemas.microsoft.com/office/powerpoint/2010/main" val="3199270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C8D15DD-C85F-496C-8B9E-96C306331788}" type="datetime1">
              <a:rPr lang="en-US" smtClean="0"/>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3964225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AE924218-649D-4536-8B14-B356ACCDAD62}" type="datetime1">
              <a:rPr lang="en-US" smtClean="0"/>
              <a:t>10/21/2020</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199572088"/>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hf sldNum="0"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4923" y="687475"/>
            <a:ext cx="10653003" cy="1083329"/>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774923" y="2228003"/>
            <a:ext cx="10653003" cy="3630794"/>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12436" y="5956137"/>
            <a:ext cx="2844800" cy="365125"/>
          </a:xfrm>
          <a:prstGeom prst="rect">
            <a:avLst/>
          </a:prstGeom>
        </p:spPr>
        <p:txBody>
          <a:bodyPr vert="horz" lIns="91440" tIns="45720" rIns="91440" bIns="45720" rtlCol="0" anchor="ctr"/>
          <a:lstStyle>
            <a:lvl1pPr algn="r">
              <a:defRPr sz="900">
                <a:solidFill>
                  <a:schemeClr val="accent2"/>
                </a:solidFill>
              </a:defRPr>
            </a:lvl1pPr>
          </a:lstStyle>
          <a:p>
            <a:fld id="{AE924218-649D-4536-8B14-B356ACCDAD62}" type="datetime1">
              <a:rPr lang="en-US" smtClean="0"/>
              <a:t>10/21/2020</a:t>
            </a:fld>
            <a:endParaRPr lang="en-US" dirty="0"/>
          </a:p>
        </p:txBody>
      </p:sp>
      <p:sp>
        <p:nvSpPr>
          <p:cNvPr id="5" name="Footer Placeholder 4"/>
          <p:cNvSpPr>
            <a:spLocks noGrp="1"/>
          </p:cNvSpPr>
          <p:nvPr>
            <p:ph type="ftr" sz="quarter" idx="3"/>
          </p:nvPr>
        </p:nvSpPr>
        <p:spPr>
          <a:xfrm>
            <a:off x="774924" y="5951811"/>
            <a:ext cx="6494113"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400635" y="5956137"/>
            <a:ext cx="1027291" cy="365125"/>
          </a:xfrm>
          <a:prstGeom prst="rect">
            <a:avLst/>
          </a:prstGeom>
        </p:spPr>
        <p:txBody>
          <a:bodyPr vert="horz" lIns="91440" tIns="45720" rIns="91440" bIns="45720" rtlCol="0" anchor="ctr"/>
          <a:lstStyle>
            <a:lvl1pPr algn="r">
              <a:defRPr sz="900">
                <a:solidFill>
                  <a:schemeClr val="accent2"/>
                </a:solidFill>
              </a:defRPr>
            </a:lvl1pPr>
          </a:lstStyle>
          <a:p>
            <a:endParaRPr lang="en-US" dirty="0"/>
          </a:p>
        </p:txBody>
      </p:sp>
      <p:sp>
        <p:nvSpPr>
          <p:cNvPr id="9" name="Rectangle 8"/>
          <p:cNvSpPr/>
          <p:nvPr/>
        </p:nvSpPr>
        <p:spPr>
          <a:xfrm>
            <a:off x="597456" y="441325"/>
            <a:ext cx="3626545" cy="10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7968001" y="441325"/>
            <a:ext cx="3614400" cy="10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88801" y="441325"/>
            <a:ext cx="3614400" cy="10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11801365"/>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Lst>
  <p:hf sldNum="0"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AE924218-649D-4536-8B14-B356ACCDAD62}" type="datetime1">
              <a:rPr lang="en-US" smtClean="0"/>
              <a:t>10/21/2020</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893625482"/>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hf sldNum="0"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oug@uamps.com"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81191" y="4610099"/>
            <a:ext cx="10993549" cy="1066801"/>
          </a:xfrm>
        </p:spPr>
        <p:txBody>
          <a:bodyPr>
            <a:normAutofit/>
          </a:bodyPr>
          <a:lstStyle/>
          <a:p>
            <a:pPr algn="ctr">
              <a:lnSpc>
                <a:spcPct val="90000"/>
              </a:lnSpc>
            </a:pPr>
            <a:r>
              <a:rPr lang="en-US" sz="3300" dirty="0">
                <a:solidFill>
                  <a:schemeClr val="bg1"/>
                </a:solidFill>
              </a:rPr>
              <a:t>Payson CITY COUNCIL MEETING</a:t>
            </a:r>
            <a:br>
              <a:rPr lang="en-US" sz="3300" dirty="0">
                <a:solidFill>
                  <a:schemeClr val="bg1"/>
                </a:solidFill>
              </a:rPr>
            </a:br>
            <a:r>
              <a:rPr lang="en-US" sz="3300" dirty="0">
                <a:solidFill>
                  <a:schemeClr val="bg1"/>
                </a:solidFill>
              </a:rPr>
              <a:t>OCTOBER 21, 2020</a:t>
            </a:r>
          </a:p>
        </p:txBody>
      </p:sp>
      <p:sp useBgFill="1">
        <p:nvSpPr>
          <p:cNvPr id="10" name="Rectangle 9">
            <a:extLst>
              <a:ext uri="{FF2B5EF4-FFF2-40B4-BE49-F238E27FC236}">
                <a16:creationId xmlns:a16="http://schemas.microsoft.com/office/drawing/2014/main" id="{066AE2FE-036E-44DB-8A9A-8E3261C9F4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23900"/>
            <a:ext cx="12192000" cy="37081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5" descr="C:\Users\carlyb\Desktop\BITMAPUAMPS Smart Energy Logos-2.bmp">
            <a:extLst>
              <a:ext uri="{FF2B5EF4-FFF2-40B4-BE49-F238E27FC236}">
                <a16:creationId xmlns:a16="http://schemas.microsoft.com/office/drawing/2014/main" id="{97A5B415-1830-4B92-AE88-D5D1DFAA7DF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1066800" y="1981200"/>
            <a:ext cx="6629400" cy="154069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67E8699-7BDA-4721-B248-4167D760437D}"/>
              </a:ext>
            </a:extLst>
          </p:cNvPr>
          <p:cNvSpPr txBox="1"/>
          <p:nvPr/>
        </p:nvSpPr>
        <p:spPr>
          <a:xfrm>
            <a:off x="8001000" y="1828800"/>
            <a:ext cx="3505200" cy="2057400"/>
          </a:xfrm>
          <a:prstGeom prst="rect">
            <a:avLst/>
          </a:prstGeom>
          <a:solidFill>
            <a:schemeClr val="bg1"/>
          </a:solidFill>
        </p:spPr>
        <p:txBody>
          <a:bodyPr wrap="square" lIns="0" tIns="0" rIns="0" bIns="0" rtlCol="0" anchor="ctr" anchorCtr="1">
            <a:noAutofit/>
          </a:bodyPr>
          <a:lstStyle/>
          <a:p>
            <a:pPr algn="ctr" defTabSz="914400">
              <a:spcAft>
                <a:spcPts val="600"/>
              </a:spcAft>
              <a:defRPr/>
            </a:pPr>
            <a:endParaRPr lang="en-US" dirty="0">
              <a:solidFill>
                <a:prstClr val="black"/>
              </a:solidFill>
              <a:latin typeface="Gill Sans MT" panose="020B0502020104020203"/>
            </a:endParaRPr>
          </a:p>
          <a:p>
            <a:pPr algn="ctr" defTabSz="914400">
              <a:spcAft>
                <a:spcPts val="600"/>
              </a:spcAft>
              <a:defRPr/>
            </a:pPr>
            <a:r>
              <a:rPr lang="en-US" b="1" dirty="0">
                <a:solidFill>
                  <a:prstClr val="black"/>
                </a:solidFill>
                <a:latin typeface="Gill Sans MT" panose="020B0502020104020203"/>
              </a:rPr>
              <a:t>Doug Hunter</a:t>
            </a:r>
          </a:p>
          <a:p>
            <a:pPr algn="ctr" defTabSz="914400">
              <a:spcAft>
                <a:spcPts val="600"/>
              </a:spcAft>
              <a:defRPr/>
            </a:pPr>
            <a:r>
              <a:rPr lang="en-US" dirty="0">
                <a:solidFill>
                  <a:prstClr val="black"/>
                </a:solidFill>
                <a:latin typeface="Gill Sans MT" panose="020B0502020104020203"/>
              </a:rPr>
              <a:t>Chief Executive Officer</a:t>
            </a:r>
          </a:p>
          <a:p>
            <a:pPr algn="ctr" defTabSz="914400">
              <a:spcAft>
                <a:spcPts val="600"/>
              </a:spcAft>
              <a:defRPr/>
            </a:pPr>
            <a:r>
              <a:rPr lang="en-US" dirty="0">
                <a:solidFill>
                  <a:prstClr val="black"/>
                </a:solidFill>
                <a:latin typeface="Gill Sans MT" panose="020B0502020104020203"/>
                <a:hlinkClick r:id="rId3"/>
              </a:rPr>
              <a:t>doug@uamps.com</a:t>
            </a:r>
            <a:r>
              <a:rPr lang="en-US" dirty="0">
                <a:solidFill>
                  <a:prstClr val="black"/>
                </a:solidFill>
                <a:latin typeface="Gill Sans MT" panose="020B0502020104020203"/>
              </a:rPr>
              <a:t> </a:t>
            </a:r>
          </a:p>
          <a:p>
            <a:pPr algn="ctr" defTabSz="914400">
              <a:spcAft>
                <a:spcPts val="600"/>
              </a:spcAft>
              <a:defRPr/>
            </a:pPr>
            <a:endParaRPr lang="en-US" dirty="0">
              <a:solidFill>
                <a:prstClr val="black"/>
              </a:solidFill>
              <a:latin typeface="Gill Sans MT" panose="020B0502020104020203"/>
            </a:endParaRPr>
          </a:p>
          <a:p>
            <a:pPr algn="ctr" defTabSz="914400">
              <a:spcAft>
                <a:spcPts val="600"/>
              </a:spcAft>
              <a:defRPr/>
            </a:pPr>
            <a:r>
              <a:rPr lang="en-US" b="1" dirty="0">
                <a:solidFill>
                  <a:prstClr val="black"/>
                </a:solidFill>
                <a:latin typeface="Gill Sans MT" panose="020B0502020104020203"/>
              </a:rPr>
              <a:t>Mason Baker</a:t>
            </a:r>
          </a:p>
          <a:p>
            <a:pPr algn="ctr" defTabSz="914400">
              <a:spcAft>
                <a:spcPts val="600"/>
              </a:spcAft>
              <a:defRPr/>
            </a:pPr>
            <a:r>
              <a:rPr lang="en-US" dirty="0">
                <a:solidFill>
                  <a:prstClr val="black"/>
                </a:solidFill>
                <a:latin typeface="Gill Sans MT" panose="020B0502020104020203"/>
              </a:rPr>
              <a:t>Chief Legal Officer</a:t>
            </a:r>
          </a:p>
          <a:p>
            <a:pPr algn="ctr" defTabSz="914400">
              <a:spcAft>
                <a:spcPts val="600"/>
              </a:spcAft>
              <a:defRPr/>
            </a:pPr>
            <a:r>
              <a:rPr lang="en-US" dirty="0">
                <a:solidFill>
                  <a:prstClr val="black"/>
                </a:solidFill>
                <a:latin typeface="Gill Sans MT" panose="020B0502020104020203"/>
                <a:hlinkClick r:id="rId3"/>
              </a:rPr>
              <a:t>mason@uamps.com</a:t>
            </a:r>
            <a:r>
              <a:rPr lang="en-US" dirty="0">
                <a:solidFill>
                  <a:prstClr val="black"/>
                </a:solidFill>
                <a:latin typeface="Gill Sans MT" panose="020B0502020104020203"/>
              </a:rPr>
              <a:t> </a:t>
            </a:r>
          </a:p>
          <a:p>
            <a:pPr algn="ctr" defTabSz="914400">
              <a:spcAft>
                <a:spcPts val="600"/>
              </a:spcAft>
              <a:defRPr/>
            </a:pPr>
            <a:endParaRPr lang="en-US" dirty="0">
              <a:solidFill>
                <a:prstClr val="black"/>
              </a:solidFill>
              <a:latin typeface="Gill Sans MT" panose="020B0502020104020203"/>
            </a:endParaRPr>
          </a:p>
          <a:p>
            <a:pPr algn="ctr" defTabSz="914400">
              <a:spcAft>
                <a:spcPts val="600"/>
              </a:spcAft>
              <a:defRPr/>
            </a:pPr>
            <a:endParaRPr lang="en-US" dirty="0">
              <a:solidFill>
                <a:prstClr val="black"/>
              </a:solidFill>
              <a:latin typeface="Gill Sans MT" panose="020B0502020104020203"/>
            </a:endParaRPr>
          </a:p>
          <a:p>
            <a:pPr algn="ctr" defTabSz="914400">
              <a:spcAft>
                <a:spcPts val="600"/>
              </a:spcAft>
              <a:defRPr/>
            </a:pPr>
            <a:br>
              <a:rPr lang="en-US" dirty="0">
                <a:solidFill>
                  <a:prstClr val="black"/>
                </a:solidFill>
                <a:latin typeface="Gill Sans MT" panose="020B0502020104020203"/>
              </a:rPr>
            </a:br>
            <a:endParaRPr lang="en-US" sz="2000" dirty="0">
              <a:solidFill>
                <a:prstClr val="black"/>
              </a:solidFill>
              <a:latin typeface="Gill Sans MT" panose="020B0502020104020203"/>
            </a:endParaRPr>
          </a:p>
        </p:txBody>
      </p:sp>
    </p:spTree>
    <p:extLst>
      <p:ext uri="{BB962C8B-B14F-4D97-AF65-F5344CB8AC3E}">
        <p14:creationId xmlns:p14="http://schemas.microsoft.com/office/powerpoint/2010/main" val="42017640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F7660A3D-94D7-4E5D-AE77-F2DEE49DF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1" name="Rectangle 30">
            <a:extLst>
              <a:ext uri="{FF2B5EF4-FFF2-40B4-BE49-F238E27FC236}">
                <a16:creationId xmlns:a16="http://schemas.microsoft.com/office/drawing/2014/main" id="{A44EB985-DC5C-4DAC-9D62-8DC7D0F25A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33" name="Rectangle 32">
            <a:extLst>
              <a:ext uri="{FF2B5EF4-FFF2-40B4-BE49-F238E27FC236}">
                <a16:creationId xmlns:a16="http://schemas.microsoft.com/office/drawing/2014/main" id="{3FCB64ED-B050-4F57-8188-F233260082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5" name="Rectangle 34">
            <a:extLst>
              <a:ext uri="{FF2B5EF4-FFF2-40B4-BE49-F238E27FC236}">
                <a16:creationId xmlns:a16="http://schemas.microsoft.com/office/drawing/2014/main" id="{2BF5D0F4-EA4E-47A5-87BE-9ABB1AF66D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useBgFill="1">
        <p:nvSpPr>
          <p:cNvPr id="37" name="Rectangle 36">
            <a:extLst>
              <a:ext uri="{FF2B5EF4-FFF2-40B4-BE49-F238E27FC236}">
                <a16:creationId xmlns:a16="http://schemas.microsoft.com/office/drawing/2014/main" id="{34BFB7C5-23B6-4047-BF5E-F9EEBB437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FBC3CD9F-A361-4496-A6E0-24338B2A69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1191" y="457201"/>
            <a:ext cx="1106164" cy="585973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41" name="Rectangle 40">
            <a:extLst>
              <a:ext uri="{FF2B5EF4-FFF2-40B4-BE49-F238E27FC236}">
                <a16:creationId xmlns:a16="http://schemas.microsoft.com/office/drawing/2014/main" id="{D37DA931-62D6-4B32-9103-84C0960AEA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4420" y="457200"/>
            <a:ext cx="6248454" cy="585973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4" name="Title 3">
            <a:extLst>
              <a:ext uri="{FF2B5EF4-FFF2-40B4-BE49-F238E27FC236}">
                <a16:creationId xmlns:a16="http://schemas.microsoft.com/office/drawing/2014/main" id="{4E55935A-DCEC-4C5A-B17B-20BE63B7C822}"/>
              </a:ext>
            </a:extLst>
          </p:cNvPr>
          <p:cNvSpPr>
            <a:spLocks noGrp="1"/>
          </p:cNvSpPr>
          <p:nvPr>
            <p:ph type="title"/>
          </p:nvPr>
        </p:nvSpPr>
        <p:spPr>
          <a:xfrm>
            <a:off x="2156346" y="849745"/>
            <a:ext cx="5526993" cy="4745836"/>
          </a:xfrm>
        </p:spPr>
        <p:txBody>
          <a:bodyPr vert="horz" lIns="91440" tIns="45720" rIns="91440" bIns="45720" rtlCol="0" anchor="ctr">
            <a:normAutofit/>
          </a:bodyPr>
          <a:lstStyle/>
          <a:p>
            <a:pPr algn="ctr"/>
            <a:r>
              <a:rPr lang="en-US" sz="6000" dirty="0">
                <a:solidFill>
                  <a:srgbClr val="FFFFFF"/>
                </a:solidFill>
              </a:rPr>
              <a:t>IF </a:t>
            </a:r>
            <a:r>
              <a:rPr lang="en-US" sz="6000">
                <a:solidFill>
                  <a:srgbClr val="FFFFFF"/>
                </a:solidFill>
              </a:rPr>
              <a:t>NOT THIS</a:t>
            </a:r>
            <a:br>
              <a:rPr lang="en-US" sz="6000" dirty="0">
                <a:solidFill>
                  <a:srgbClr val="FFFFFF"/>
                </a:solidFill>
              </a:rPr>
            </a:br>
            <a:r>
              <a:rPr lang="en-US" sz="6000" dirty="0">
                <a:solidFill>
                  <a:srgbClr val="FFFFFF"/>
                </a:solidFill>
              </a:rPr>
              <a:t>WHAT?</a:t>
            </a:r>
          </a:p>
        </p:txBody>
      </p:sp>
      <p:sp>
        <p:nvSpPr>
          <p:cNvPr id="43" name="Rectangle 42">
            <a:extLst>
              <a:ext uri="{FF2B5EF4-FFF2-40B4-BE49-F238E27FC236}">
                <a16:creationId xmlns:a16="http://schemas.microsoft.com/office/drawing/2014/main" id="{4695E140-9B6E-43E9-B17E-CDFE3FCA8A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29872" y="453642"/>
            <a:ext cx="3615595" cy="5863293"/>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62315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99D7C13F-A74A-458C-BD0A-E94D29F59A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8175"/>
            <a:ext cx="12191999" cy="62198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Questions">
            <a:extLst>
              <a:ext uri="{FF2B5EF4-FFF2-40B4-BE49-F238E27FC236}">
                <a16:creationId xmlns:a16="http://schemas.microsoft.com/office/drawing/2014/main" id="{A1E01AE5-473B-4EBD-A651-21EEA0365C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6048" y="1208531"/>
            <a:ext cx="4735069" cy="4735069"/>
          </a:xfrm>
          <a:prstGeom prst="rect">
            <a:avLst/>
          </a:prstGeom>
        </p:spPr>
      </p:pic>
      <p:sp>
        <p:nvSpPr>
          <p:cNvPr id="29" name="Rectangle 28">
            <a:extLst>
              <a:ext uri="{FF2B5EF4-FFF2-40B4-BE49-F238E27FC236}">
                <a16:creationId xmlns:a16="http://schemas.microsoft.com/office/drawing/2014/main" id="{4EA0D2BB-E66C-43E1-9553-F0782C7093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6079" y="723899"/>
            <a:ext cx="5009388" cy="566666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4" name="Title 3">
            <a:extLst>
              <a:ext uri="{FF2B5EF4-FFF2-40B4-BE49-F238E27FC236}">
                <a16:creationId xmlns:a16="http://schemas.microsoft.com/office/drawing/2014/main" id="{5EB54442-F505-4377-AC0E-C3C52C42DA4E}"/>
              </a:ext>
            </a:extLst>
          </p:cNvPr>
          <p:cNvSpPr>
            <a:spLocks noGrp="1"/>
          </p:cNvSpPr>
          <p:nvPr>
            <p:ph type="ctrTitle"/>
          </p:nvPr>
        </p:nvSpPr>
        <p:spPr>
          <a:xfrm>
            <a:off x="7261934" y="1419225"/>
            <a:ext cx="4115917" cy="2085869"/>
          </a:xfrm>
        </p:spPr>
        <p:txBody>
          <a:bodyPr>
            <a:normAutofit/>
          </a:bodyPr>
          <a:lstStyle/>
          <a:p>
            <a:pPr algn="ctr"/>
            <a:r>
              <a:rPr lang="en-US" b="1" dirty="0">
                <a:solidFill>
                  <a:srgbClr val="FFFFFF"/>
                </a:solidFill>
              </a:rPr>
              <a:t>Questions</a:t>
            </a:r>
          </a:p>
        </p:txBody>
      </p:sp>
    </p:spTree>
    <p:extLst>
      <p:ext uri="{BB962C8B-B14F-4D97-AF65-F5344CB8AC3E}">
        <p14:creationId xmlns:p14="http://schemas.microsoft.com/office/powerpoint/2010/main" val="1880960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DB75D-A36C-6643-A07F-C36936C54E7B}"/>
              </a:ext>
            </a:extLst>
          </p:cNvPr>
          <p:cNvSpPr>
            <a:spLocks noGrp="1"/>
          </p:cNvSpPr>
          <p:nvPr>
            <p:ph type="title"/>
          </p:nvPr>
        </p:nvSpPr>
        <p:spPr>
          <a:xfrm>
            <a:off x="581192" y="702156"/>
            <a:ext cx="11029616" cy="1013800"/>
          </a:xfrm>
        </p:spPr>
        <p:txBody>
          <a:bodyPr>
            <a:normAutofit/>
          </a:bodyPr>
          <a:lstStyle/>
          <a:p>
            <a:pPr algn="ctr"/>
            <a:r>
              <a:rPr lang="en-US" dirty="0">
                <a:solidFill>
                  <a:srgbClr val="FFFEFF"/>
                </a:solidFill>
              </a:rPr>
              <a:t>RESOURCE NEED</a:t>
            </a:r>
          </a:p>
        </p:txBody>
      </p:sp>
      <p:graphicFrame>
        <p:nvGraphicFramePr>
          <p:cNvPr id="19" name="Content Placeholder 2">
            <a:extLst>
              <a:ext uri="{FF2B5EF4-FFF2-40B4-BE49-F238E27FC236}">
                <a16:creationId xmlns:a16="http://schemas.microsoft.com/office/drawing/2014/main" id="{0F9C3BD4-FC8C-4EA8-8BD0-6B9DBB942752}"/>
              </a:ext>
            </a:extLst>
          </p:cNvPr>
          <p:cNvGraphicFramePr>
            <a:graphicFrameLocks noGrp="1"/>
          </p:cNvGraphicFramePr>
          <p:nvPr>
            <p:ph idx="1"/>
            <p:extLst>
              <p:ext uri="{D42A27DB-BD31-4B8C-83A1-F6EECF244321}">
                <p14:modId xmlns:p14="http://schemas.microsoft.com/office/powerpoint/2010/main" val="2586841761"/>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8662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
            <a:extLst>
              <a:ext uri="{FF2B5EF4-FFF2-40B4-BE49-F238E27FC236}">
                <a16:creationId xmlns:a16="http://schemas.microsoft.com/office/drawing/2014/main" id="{59927CE8-6FEE-4D69-BEAC-524911BE4607}"/>
              </a:ext>
            </a:extLst>
          </p:cNvPr>
          <p:cNvSpPr>
            <a:spLocks noGrp="1"/>
          </p:cNvSpPr>
          <p:nvPr>
            <p:ph idx="1"/>
          </p:nvPr>
        </p:nvSpPr>
        <p:spPr>
          <a:xfrm>
            <a:off x="5105400" y="1981200"/>
            <a:ext cx="6858000" cy="4572000"/>
          </a:xfrm>
        </p:spPr>
        <p:txBody>
          <a:bodyPr anchor="ctr">
            <a:normAutofit fontScale="32500" lnSpcReduction="20000"/>
          </a:bodyPr>
          <a:lstStyle/>
          <a:p>
            <a:endParaRPr lang="en-US" sz="1700" dirty="0"/>
          </a:p>
          <a:p>
            <a:r>
              <a:rPr lang="en-US" sz="4300" dirty="0"/>
              <a:t>Dispatchable capacity &amp; energy source</a:t>
            </a:r>
          </a:p>
          <a:p>
            <a:pPr lvl="1"/>
            <a:r>
              <a:rPr lang="en-US" sz="3500" dirty="0"/>
              <a:t>Ramp 20% to 100%</a:t>
            </a:r>
          </a:p>
          <a:p>
            <a:pPr lvl="1"/>
            <a:r>
              <a:rPr lang="en-US" sz="3500" dirty="0"/>
              <a:t>Permutations of 12 generators</a:t>
            </a:r>
          </a:p>
          <a:p>
            <a:r>
              <a:rPr lang="en-US" sz="4300" dirty="0"/>
              <a:t>Fits within the 100% clean power generation bills passed by California, Colorado, Nevada, New Mexico and Washington </a:t>
            </a:r>
          </a:p>
          <a:p>
            <a:r>
              <a:rPr lang="en-US" sz="4300" dirty="0"/>
              <a:t>Green house gas hedge</a:t>
            </a:r>
          </a:p>
          <a:p>
            <a:pPr lvl="1"/>
            <a:r>
              <a:rPr lang="en-US" sz="3500" dirty="0"/>
              <a:t>Avoids restrictions and penalties associated with </a:t>
            </a:r>
            <a:r>
              <a:rPr lang="en-US" sz="3500" dirty="0" err="1"/>
              <a:t>GHG</a:t>
            </a:r>
            <a:endParaRPr lang="en-US" sz="3500" dirty="0"/>
          </a:p>
          <a:p>
            <a:pPr lvl="1"/>
            <a:r>
              <a:rPr lang="en-US" sz="3500" dirty="0"/>
              <a:t>At cost of fossil fuel generation</a:t>
            </a:r>
          </a:p>
          <a:p>
            <a:pPr>
              <a:lnSpc>
                <a:spcPct val="90000"/>
              </a:lnSpc>
            </a:pPr>
            <a:r>
              <a:rPr lang="en-US" sz="4300" dirty="0"/>
              <a:t>Complements Electric Market Regulation (ISO/RTO)</a:t>
            </a:r>
          </a:p>
          <a:p>
            <a:pPr lvl="1">
              <a:lnSpc>
                <a:spcPct val="90000"/>
              </a:lnSpc>
            </a:pPr>
            <a:r>
              <a:rPr lang="en-US" sz="3500" dirty="0"/>
              <a:t>Capacity adequacy</a:t>
            </a:r>
          </a:p>
          <a:p>
            <a:pPr lvl="1">
              <a:lnSpc>
                <a:spcPct val="90000"/>
              </a:lnSpc>
            </a:pPr>
            <a:r>
              <a:rPr lang="en-US" sz="3500" dirty="0"/>
              <a:t>Energy Imbalance Market</a:t>
            </a:r>
          </a:p>
          <a:p>
            <a:pPr lvl="1">
              <a:lnSpc>
                <a:spcPct val="90000"/>
              </a:lnSpc>
            </a:pPr>
            <a:r>
              <a:rPr lang="en-US" sz="3500" dirty="0"/>
              <a:t>Resiliency on ramp rate</a:t>
            </a:r>
          </a:p>
          <a:p>
            <a:r>
              <a:rPr lang="en-US" sz="4300" dirty="0"/>
              <a:t>Long term stability</a:t>
            </a:r>
          </a:p>
          <a:p>
            <a:pPr lvl="1"/>
            <a:r>
              <a:rPr lang="en-US" sz="3500" dirty="0"/>
              <a:t>Up to 60 years per NPM</a:t>
            </a:r>
          </a:p>
          <a:p>
            <a:pPr lvl="1"/>
            <a:r>
              <a:rPr lang="en-US" sz="3500" dirty="0"/>
              <a:t>Over 100 years BOP</a:t>
            </a:r>
          </a:p>
          <a:p>
            <a:pPr lvl="1"/>
            <a:r>
              <a:rPr lang="en-US" sz="3500" dirty="0"/>
              <a:t>Stable rates</a:t>
            </a:r>
          </a:p>
          <a:p>
            <a:pPr>
              <a:lnSpc>
                <a:spcPct val="90000"/>
              </a:lnSpc>
            </a:pPr>
            <a:r>
              <a:rPr lang="en-US" sz="4300" dirty="0"/>
              <a:t>40 years LCOE @ $55/MWh (2020$)</a:t>
            </a:r>
          </a:p>
          <a:p>
            <a:pPr lvl="2"/>
            <a:endParaRPr lang="en-US" sz="2100" dirty="0"/>
          </a:p>
          <a:p>
            <a:pPr marL="0" indent="0">
              <a:buNone/>
            </a:pPr>
            <a:endParaRPr lang="en-US" dirty="0"/>
          </a:p>
        </p:txBody>
      </p:sp>
      <p:pic>
        <p:nvPicPr>
          <p:cNvPr id="3" name="Picture 2">
            <a:extLst>
              <a:ext uri="{FF2B5EF4-FFF2-40B4-BE49-F238E27FC236}">
                <a16:creationId xmlns:a16="http://schemas.microsoft.com/office/drawing/2014/main" id="{DB8C920B-98A1-A344-8901-A194AB9C2E46}"/>
              </a:ext>
            </a:extLst>
          </p:cNvPr>
          <p:cNvPicPr>
            <a:picLocks noChangeAspect="1"/>
          </p:cNvPicPr>
          <p:nvPr/>
        </p:nvPicPr>
        <p:blipFill>
          <a:blip r:embed="rId2"/>
          <a:stretch>
            <a:fillRect/>
          </a:stretch>
        </p:blipFill>
        <p:spPr>
          <a:xfrm>
            <a:off x="457200" y="1981200"/>
            <a:ext cx="4572001" cy="4544403"/>
          </a:xfrm>
          <a:prstGeom prst="rect">
            <a:avLst/>
          </a:prstGeom>
        </p:spPr>
      </p:pic>
      <p:sp>
        <p:nvSpPr>
          <p:cNvPr id="5" name="Title 4">
            <a:extLst>
              <a:ext uri="{FF2B5EF4-FFF2-40B4-BE49-F238E27FC236}">
                <a16:creationId xmlns:a16="http://schemas.microsoft.com/office/drawing/2014/main" id="{1F64DA30-BF6E-9D42-8A3A-E3FAE8F6DB80}"/>
              </a:ext>
            </a:extLst>
          </p:cNvPr>
          <p:cNvSpPr>
            <a:spLocks noGrp="1"/>
          </p:cNvSpPr>
          <p:nvPr>
            <p:ph type="title"/>
          </p:nvPr>
        </p:nvSpPr>
        <p:spPr/>
        <p:txBody>
          <a:bodyPr/>
          <a:lstStyle/>
          <a:p>
            <a:pPr algn="ctr"/>
            <a:r>
              <a:rPr lang="en-US" dirty="0"/>
              <a:t>CFPP Attributes</a:t>
            </a:r>
          </a:p>
        </p:txBody>
      </p:sp>
    </p:spTree>
    <p:extLst>
      <p:ext uri="{BB962C8B-B14F-4D97-AF65-F5344CB8AC3E}">
        <p14:creationId xmlns:p14="http://schemas.microsoft.com/office/powerpoint/2010/main" val="2739610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11A0D-E097-974F-875C-AAEECA1FA4B5}"/>
              </a:ext>
            </a:extLst>
          </p:cNvPr>
          <p:cNvSpPr>
            <a:spLocks noGrp="1"/>
          </p:cNvSpPr>
          <p:nvPr>
            <p:ph type="title"/>
          </p:nvPr>
        </p:nvSpPr>
        <p:spPr>
          <a:xfrm>
            <a:off x="581192" y="702156"/>
            <a:ext cx="11029616" cy="1126644"/>
          </a:xfrm>
        </p:spPr>
        <p:txBody>
          <a:bodyPr>
            <a:normAutofit fontScale="90000"/>
          </a:bodyPr>
          <a:lstStyle/>
          <a:p>
            <a:pPr algn="ctr"/>
            <a:r>
              <a:rPr lang="en-US" dirty="0"/>
              <a:t>Development Philosophy </a:t>
            </a:r>
            <a:br>
              <a:rPr lang="en-US" dirty="0"/>
            </a:br>
            <a:r>
              <a:rPr lang="en-US" dirty="0"/>
              <a:t>During Licensing Period</a:t>
            </a:r>
          </a:p>
        </p:txBody>
      </p:sp>
      <p:sp>
        <p:nvSpPr>
          <p:cNvPr id="3" name="Content Placeholder 2">
            <a:extLst>
              <a:ext uri="{FF2B5EF4-FFF2-40B4-BE49-F238E27FC236}">
                <a16:creationId xmlns:a16="http://schemas.microsoft.com/office/drawing/2014/main" id="{0038B400-45B7-0149-BEA0-854B2D2C267E}"/>
              </a:ext>
            </a:extLst>
          </p:cNvPr>
          <p:cNvSpPr>
            <a:spLocks noGrp="1"/>
          </p:cNvSpPr>
          <p:nvPr>
            <p:ph idx="1"/>
          </p:nvPr>
        </p:nvSpPr>
        <p:spPr/>
        <p:txBody>
          <a:bodyPr>
            <a:normAutofit lnSpcReduction="10000"/>
          </a:bodyPr>
          <a:lstStyle/>
          <a:p>
            <a:r>
              <a:rPr lang="en-US" dirty="0"/>
              <a:t>#1 Objective=Derisk the CFPP by targeting identified risks to reach an informed decision on UAMPS ability to deploy the CFPP at the Price Target $55/MWh (2020$) </a:t>
            </a:r>
          </a:p>
          <a:p>
            <a:r>
              <a:rPr lang="en-US" dirty="0"/>
              <a:t>Primary Areas of Risk:</a:t>
            </a:r>
          </a:p>
          <a:p>
            <a:pPr lvl="2"/>
            <a:r>
              <a:rPr lang="en-US" dirty="0"/>
              <a:t>NRC Licensing</a:t>
            </a:r>
          </a:p>
          <a:p>
            <a:pPr lvl="2"/>
            <a:r>
              <a:rPr lang="en-US" dirty="0"/>
              <a:t>Project Cost Estimates</a:t>
            </a:r>
          </a:p>
          <a:p>
            <a:pPr lvl="2"/>
            <a:r>
              <a:rPr lang="en-US" dirty="0"/>
              <a:t>Subscription</a:t>
            </a:r>
          </a:p>
        </p:txBody>
      </p:sp>
    </p:spTree>
    <p:extLst>
      <p:ext uri="{BB962C8B-B14F-4D97-AF65-F5344CB8AC3E}">
        <p14:creationId xmlns:p14="http://schemas.microsoft.com/office/powerpoint/2010/main" val="1097917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C97E5C-C165-417B-BBDE-6701E226BE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5D0E1C6-221C-4835-B0D4-24184F6B6E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A98F2782-0AD1-4AB6-BBB8-3BA1BB416C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2354DBD-3D7D-9349-8B06-FA8865238053}"/>
              </a:ext>
            </a:extLst>
          </p:cNvPr>
          <p:cNvPicPr>
            <a:picLocks noChangeAspect="1"/>
          </p:cNvPicPr>
          <p:nvPr/>
        </p:nvPicPr>
        <p:blipFill>
          <a:blip r:embed="rId3"/>
          <a:stretch>
            <a:fillRect/>
          </a:stretch>
        </p:blipFill>
        <p:spPr>
          <a:xfrm>
            <a:off x="1524000" y="1123527"/>
            <a:ext cx="5272549" cy="4604800"/>
          </a:xfrm>
          <a:prstGeom prst="rect">
            <a:avLst/>
          </a:prstGeom>
        </p:spPr>
      </p:pic>
      <p:sp>
        <p:nvSpPr>
          <p:cNvPr id="2" name="TextBox 1">
            <a:extLst>
              <a:ext uri="{FF2B5EF4-FFF2-40B4-BE49-F238E27FC236}">
                <a16:creationId xmlns:a16="http://schemas.microsoft.com/office/drawing/2014/main" id="{BDC6E855-9B3C-D241-A434-37119A59CEA9}"/>
              </a:ext>
            </a:extLst>
          </p:cNvPr>
          <p:cNvSpPr txBox="1"/>
          <p:nvPr/>
        </p:nvSpPr>
        <p:spPr>
          <a:xfrm>
            <a:off x="7162800" y="1676400"/>
            <a:ext cx="3962400" cy="2062103"/>
          </a:xfrm>
          <a:prstGeom prst="rect">
            <a:avLst/>
          </a:prstGeom>
          <a:noFill/>
        </p:spPr>
        <p:txBody>
          <a:bodyPr wrap="square" rtlCol="0">
            <a:spAutoFit/>
          </a:bodyPr>
          <a:lstStyle/>
          <a:p>
            <a:pPr marL="342900" indent="-342900">
              <a:buFont typeface="+mj-lt"/>
              <a:buAutoNum type="arabicPeriod"/>
            </a:pPr>
            <a:r>
              <a:rPr lang="en-US" sz="1600" dirty="0">
                <a:solidFill>
                  <a:schemeClr val="bg1"/>
                </a:solidFill>
              </a:rPr>
              <a:t>Power Sales Contract (Effective July 2019)</a:t>
            </a:r>
          </a:p>
          <a:p>
            <a:pPr marL="342900" indent="-342900">
              <a:buFont typeface="+mj-lt"/>
              <a:buAutoNum type="arabicPeriod"/>
            </a:pPr>
            <a:r>
              <a:rPr lang="en-US" sz="1600" dirty="0">
                <a:solidFill>
                  <a:schemeClr val="bg1"/>
                </a:solidFill>
              </a:rPr>
              <a:t>EPC Development Agreement &amp; Development Cost Reimbursement Agreement </a:t>
            </a:r>
          </a:p>
          <a:p>
            <a:pPr marL="342900" indent="-342900">
              <a:buFont typeface="+mj-lt"/>
              <a:buAutoNum type="arabicPeriod"/>
            </a:pPr>
            <a:r>
              <a:rPr lang="en-US" sz="1600" dirty="0">
                <a:solidFill>
                  <a:schemeClr val="bg1"/>
                </a:solidFill>
              </a:rPr>
              <a:t>New DOE Multi Year Award </a:t>
            </a:r>
          </a:p>
          <a:p>
            <a:pPr marL="342900" indent="-342900">
              <a:buFont typeface="Wingdings" pitchFamily="2" charset="2"/>
              <a:buChar char="v"/>
            </a:pPr>
            <a:r>
              <a:rPr lang="en-US" sz="1600" dirty="0">
                <a:solidFill>
                  <a:schemeClr val="bg1"/>
                </a:solidFill>
              </a:rPr>
              <a:t>Revised Budget and Plan of Finance can become effective Nov 1</a:t>
            </a:r>
          </a:p>
        </p:txBody>
      </p:sp>
    </p:spTree>
    <p:extLst>
      <p:ext uri="{BB962C8B-B14F-4D97-AF65-F5344CB8AC3E}">
        <p14:creationId xmlns:p14="http://schemas.microsoft.com/office/powerpoint/2010/main" val="3698394407"/>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259A422-0023-4292-8200-E080556F30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p:sp>
        <p:nvSpPr>
          <p:cNvPr id="10" name="Rectangle 9">
            <a:extLst>
              <a:ext uri="{FF2B5EF4-FFF2-40B4-BE49-F238E27FC236}">
                <a16:creationId xmlns:a16="http://schemas.microsoft.com/office/drawing/2014/main" id="{A2413CA5-4739-4BC9-8BB3-B0A4928D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p:pic>
        <p:nvPicPr>
          <p:cNvPr id="4" name="Picture 3">
            <a:extLst>
              <a:ext uri="{FF2B5EF4-FFF2-40B4-BE49-F238E27FC236}">
                <a16:creationId xmlns:a16="http://schemas.microsoft.com/office/drawing/2014/main" id="{5BA93389-2210-4A02-B089-F178D49EDDA5}"/>
              </a:ext>
            </a:extLst>
          </p:cNvPr>
          <p:cNvPicPr>
            <a:picLocks noChangeAspect="1"/>
          </p:cNvPicPr>
          <p:nvPr/>
        </p:nvPicPr>
        <p:blipFill>
          <a:blip r:embed="rId2"/>
          <a:stretch>
            <a:fillRect/>
          </a:stretch>
        </p:blipFill>
        <p:spPr>
          <a:xfrm>
            <a:off x="1828799" y="480060"/>
            <a:ext cx="7924801" cy="5864353"/>
          </a:xfrm>
          <a:prstGeom prst="rect">
            <a:avLst/>
          </a:prstGeom>
        </p:spPr>
      </p:pic>
    </p:spTree>
    <p:extLst>
      <p:ext uri="{BB962C8B-B14F-4D97-AF65-F5344CB8AC3E}">
        <p14:creationId xmlns:p14="http://schemas.microsoft.com/office/powerpoint/2010/main" val="1962669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82CDD-F757-8E48-ACA0-1465D268088D}"/>
              </a:ext>
            </a:extLst>
          </p:cNvPr>
          <p:cNvSpPr>
            <a:spLocks noGrp="1"/>
          </p:cNvSpPr>
          <p:nvPr>
            <p:ph type="title"/>
          </p:nvPr>
        </p:nvSpPr>
        <p:spPr/>
        <p:txBody>
          <a:bodyPr>
            <a:normAutofit/>
          </a:bodyPr>
          <a:lstStyle/>
          <a:p>
            <a:pPr algn="ctr"/>
            <a:r>
              <a:rPr lang="en-US" sz="3200" dirty="0"/>
              <a:t>New DOE Multi Year Award</a:t>
            </a:r>
          </a:p>
        </p:txBody>
      </p:sp>
      <p:sp>
        <p:nvSpPr>
          <p:cNvPr id="3" name="Content Placeholder 2">
            <a:extLst>
              <a:ext uri="{FF2B5EF4-FFF2-40B4-BE49-F238E27FC236}">
                <a16:creationId xmlns:a16="http://schemas.microsoft.com/office/drawing/2014/main" id="{723824AC-D788-2D47-9D04-E1E5FCEB5CB7}"/>
              </a:ext>
            </a:extLst>
          </p:cNvPr>
          <p:cNvSpPr>
            <a:spLocks noGrp="1"/>
          </p:cNvSpPr>
          <p:nvPr>
            <p:ph idx="1"/>
          </p:nvPr>
        </p:nvSpPr>
        <p:spPr>
          <a:xfrm>
            <a:off x="533400" y="2133600"/>
            <a:ext cx="11029615" cy="3975348"/>
          </a:xfrm>
        </p:spPr>
        <p:txBody>
          <a:bodyPr>
            <a:normAutofit fontScale="47500" lnSpcReduction="20000"/>
          </a:bodyPr>
          <a:lstStyle/>
          <a:p>
            <a:r>
              <a:rPr lang="en-US" sz="3300" dirty="0"/>
              <a:t>DOE approved a multi-year accost share award on October 16, 2020</a:t>
            </a:r>
            <a:endParaRPr lang="en-US" sz="3600" dirty="0"/>
          </a:p>
          <a:p>
            <a:r>
              <a:rPr lang="en-US" dirty="0"/>
              <a:t>Through CFPP Commercial Operation Date (COD)</a:t>
            </a:r>
          </a:p>
          <a:p>
            <a:r>
              <a:rPr lang="en-US" dirty="0"/>
              <a:t>Total DOE Support=~$1.4 Billion</a:t>
            </a:r>
          </a:p>
          <a:p>
            <a:pPr lvl="1"/>
            <a:r>
              <a:rPr lang="en-US" dirty="0"/>
              <a:t>Massive increase from current award that has total DOE support at $60M</a:t>
            </a:r>
          </a:p>
          <a:p>
            <a:pPr lvl="1"/>
            <a:r>
              <a:rPr lang="en-US" dirty="0"/>
              <a:t>This level of cost sharing necessary to achieve $55/MWh Price Target</a:t>
            </a:r>
            <a:endParaRPr lang="en-US" strike="sngStrike" dirty="0">
              <a:solidFill>
                <a:srgbClr val="FF0000"/>
              </a:solidFill>
            </a:endParaRPr>
          </a:p>
          <a:p>
            <a:pPr lvl="1"/>
            <a:r>
              <a:rPr lang="en-US" dirty="0">
                <a:solidFill>
                  <a:schemeClr val="tx1"/>
                </a:solidFill>
              </a:rPr>
              <a:t>DOE support for JUMP has been reallocated into $1.4 Billion of cost sharing—better approach to derisking the CFPP</a:t>
            </a:r>
          </a:p>
          <a:p>
            <a:r>
              <a:rPr lang="en-US" dirty="0"/>
              <a:t>DOE Cost Share % varies from year to year through commercial operation date </a:t>
            </a:r>
          </a:p>
          <a:p>
            <a:pPr lvl="1"/>
            <a:r>
              <a:rPr lang="en-US" dirty="0"/>
              <a:t>DOE cost share=~23% of Total Project Costs</a:t>
            </a:r>
          </a:p>
          <a:p>
            <a:pPr lvl="1"/>
            <a:r>
              <a:rPr lang="en-US" dirty="0"/>
              <a:t>Higher DOE % through FNTP to construction</a:t>
            </a:r>
          </a:p>
          <a:p>
            <a:pPr lvl="1"/>
            <a:r>
              <a:rPr lang="en-US" dirty="0"/>
              <a:t>DOE % decreases post FNTP to construction through COD</a:t>
            </a:r>
          </a:p>
          <a:p>
            <a:pPr lvl="2"/>
            <a:r>
              <a:rPr lang="en-US" dirty="0"/>
              <a:t>The decrease of these percentages of DOE support coincide with achieving derisking milestones</a:t>
            </a:r>
          </a:p>
          <a:p>
            <a:r>
              <a:rPr lang="en-US" dirty="0"/>
              <a:t>Will be subject to annual appropriations</a:t>
            </a:r>
          </a:p>
          <a:p>
            <a:pPr lvl="1"/>
            <a:r>
              <a:rPr lang="en-US" dirty="0"/>
              <a:t>Strong Bi-Partisan &amp; Bicameral Support for Nuclear</a:t>
            </a:r>
          </a:p>
        </p:txBody>
      </p:sp>
    </p:spTree>
    <p:extLst>
      <p:ext uri="{BB962C8B-B14F-4D97-AF65-F5344CB8AC3E}">
        <p14:creationId xmlns:p14="http://schemas.microsoft.com/office/powerpoint/2010/main" val="1456236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E9E3C-8B9C-2541-9B33-0C14491C10DE}"/>
              </a:ext>
            </a:extLst>
          </p:cNvPr>
          <p:cNvSpPr>
            <a:spLocks noGrp="1"/>
          </p:cNvSpPr>
          <p:nvPr>
            <p:ph type="title"/>
          </p:nvPr>
        </p:nvSpPr>
        <p:spPr>
          <a:xfrm>
            <a:off x="533400" y="381000"/>
            <a:ext cx="11029616" cy="1202844"/>
          </a:xfrm>
        </p:spPr>
        <p:txBody>
          <a:bodyPr>
            <a:normAutofit/>
          </a:bodyPr>
          <a:lstStyle/>
          <a:p>
            <a:pPr algn="ctr"/>
            <a:r>
              <a:rPr lang="en-US" sz="3200" dirty="0"/>
              <a:t>Development Cost Reimbursement Agreement</a:t>
            </a:r>
          </a:p>
        </p:txBody>
      </p:sp>
      <p:sp>
        <p:nvSpPr>
          <p:cNvPr id="3" name="Content Placeholder 2">
            <a:extLst>
              <a:ext uri="{FF2B5EF4-FFF2-40B4-BE49-F238E27FC236}">
                <a16:creationId xmlns:a16="http://schemas.microsoft.com/office/drawing/2014/main" id="{6363E5D8-4A7D-3C42-BB98-EB49913A699F}"/>
              </a:ext>
            </a:extLst>
          </p:cNvPr>
          <p:cNvSpPr>
            <a:spLocks noGrp="1"/>
          </p:cNvSpPr>
          <p:nvPr>
            <p:ph idx="1"/>
          </p:nvPr>
        </p:nvSpPr>
        <p:spPr/>
        <p:txBody>
          <a:bodyPr>
            <a:noAutofit/>
          </a:bodyPr>
          <a:lstStyle/>
          <a:p>
            <a:pPr>
              <a:lnSpc>
                <a:spcPct val="90000"/>
              </a:lnSpc>
            </a:pPr>
            <a:r>
              <a:rPr lang="en-US" sz="1800" dirty="0"/>
              <a:t>Parties=UAMPS &amp; NuScale</a:t>
            </a:r>
          </a:p>
          <a:p>
            <a:pPr lvl="1">
              <a:lnSpc>
                <a:spcPct val="90000"/>
              </a:lnSpc>
            </a:pPr>
            <a:r>
              <a:rPr lang="en-US" sz="1800" dirty="0"/>
              <a:t>Related Agreement= EPC Development Agreement (Parties=UAMPS &amp; Fluor)</a:t>
            </a:r>
          </a:p>
          <a:p>
            <a:pPr>
              <a:lnSpc>
                <a:spcPct val="90000"/>
              </a:lnSpc>
            </a:pPr>
            <a:r>
              <a:rPr lang="en-US" sz="1800" dirty="0"/>
              <a:t>Purpose= Reimbursement Agreement serves as insurance policy should the Project Cost Estimate (PCE) for the CFPP exceed Price Target ($55/MWh) by running the Economic Competitiveness Test</a:t>
            </a:r>
          </a:p>
          <a:p>
            <a:pPr lvl="1">
              <a:lnSpc>
                <a:spcPct val="90000"/>
              </a:lnSpc>
            </a:pPr>
            <a:r>
              <a:rPr lang="en-US" sz="1800" dirty="0"/>
              <a:t>Benefit to the Participants= Reimbursement from NuScale Reduces Out of Pocket Exposure—Maximizes the Value Proposition of Developing the CFPP as Option—&gt; </a:t>
            </a:r>
            <a:r>
              <a:rPr lang="en-US" sz="1800" u="sng" dirty="0"/>
              <a:t>Reimbursement Agreement reduces the Risk of Developing this Option</a:t>
            </a:r>
          </a:p>
          <a:p>
            <a:pPr lvl="2">
              <a:lnSpc>
                <a:spcPct val="90000"/>
              </a:lnSpc>
            </a:pPr>
            <a:r>
              <a:rPr lang="en-US" sz="1800" dirty="0"/>
              <a:t>First &amp; Most Significant Layer of Risk Reduction is the DOE Support through the New Multi Year Award</a:t>
            </a:r>
          </a:p>
          <a:p>
            <a:pPr>
              <a:lnSpc>
                <a:spcPct val="90000"/>
              </a:lnSpc>
            </a:pPr>
            <a:r>
              <a:rPr lang="en-US" sz="1800" dirty="0"/>
              <a:t>Scope/Term: Covers the entire Development Phase of the CFPP—Reimbursement Agreement ends at UAMPS decision to construct</a:t>
            </a:r>
          </a:p>
          <a:p>
            <a:pPr>
              <a:lnSpc>
                <a:spcPct val="90000"/>
              </a:lnSpc>
            </a:pPr>
            <a:r>
              <a:rPr lang="en-US" sz="1800" dirty="0"/>
              <a:t>Difference between termination for </a:t>
            </a:r>
            <a:r>
              <a:rPr lang="en-US" sz="1800" dirty="0" err="1"/>
              <a:t>ECT</a:t>
            </a:r>
            <a:r>
              <a:rPr lang="en-US" sz="1800" dirty="0"/>
              <a:t> failure vs. termination for convenience </a:t>
            </a:r>
          </a:p>
        </p:txBody>
      </p:sp>
    </p:spTree>
    <p:extLst>
      <p:ext uri="{BB962C8B-B14F-4D97-AF65-F5344CB8AC3E}">
        <p14:creationId xmlns:p14="http://schemas.microsoft.com/office/powerpoint/2010/main" val="413830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DBD4729-DBDF-40A6-9BA4-E4C97EF6D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5125130-F4AB-465E-8AE2-E583FCAAB2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E0BA65A2-0302-4468-ADA7-9EC3F9593F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1259A422-0023-4292-8200-E080556F30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A2413CA5-4739-4BC9-8BB3-B0A4928D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F7881CC9-3C72-5E47-9977-344F7236CA53}"/>
              </a:ext>
            </a:extLst>
          </p:cNvPr>
          <p:cNvPicPr>
            <a:picLocks noChangeAspect="1"/>
          </p:cNvPicPr>
          <p:nvPr/>
        </p:nvPicPr>
        <p:blipFill>
          <a:blip r:embed="rId2"/>
          <a:stretch>
            <a:fillRect/>
          </a:stretch>
        </p:blipFill>
        <p:spPr>
          <a:xfrm>
            <a:off x="2247814" y="643467"/>
            <a:ext cx="7696371" cy="5571066"/>
          </a:xfrm>
          <a:prstGeom prst="rect">
            <a:avLst/>
          </a:prstGeom>
        </p:spPr>
      </p:pic>
    </p:spTree>
    <p:extLst>
      <p:ext uri="{BB962C8B-B14F-4D97-AF65-F5344CB8AC3E}">
        <p14:creationId xmlns:p14="http://schemas.microsoft.com/office/powerpoint/2010/main" val="1789987020"/>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2.xml><?xml version="1.0" encoding="utf-8"?>
<a:theme xmlns:a="http://schemas.openxmlformats.org/drawingml/2006/main" name="1_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txDef>
      <a:spPr>
        <a:solidFill>
          <a:srgbClr val="0F6FC6"/>
        </a:solidFill>
      </a:spPr>
      <a:bodyPr wrap="none" lIns="0" tIns="0" rIns="0" bIns="0" anchor="ctr" anchorCtr="1">
        <a:noAutofit/>
      </a:bodyPr>
      <a:lstStyle>
        <a:defPPr marL="0" marR="0" indent="0" algn="ctr" defTabSz="914400" rtl="0" eaLnBrk="1" fontAlgn="auto" latinLnBrk="0" hangingPunct="1">
          <a:lnSpc>
            <a:spcPct val="100000"/>
          </a:lnSpc>
          <a:spcBef>
            <a:spcPts val="0"/>
          </a:spcBef>
          <a:spcAft>
            <a:spcPts val="0"/>
          </a:spcAft>
          <a:buClrTx/>
          <a:buSzTx/>
          <a:buFontTx/>
          <a:buNone/>
          <a:tabLst/>
          <a:defRPr kumimoji="0" sz="1200" b="0" i="0" u="none" strike="noStrike" kern="1200" cap="none" spc="0" normalizeH="0" baseline="0" noProof="0" dirty="0">
            <a:ln>
              <a:noFill/>
            </a:ln>
            <a:solidFill>
              <a:srgbClr val="FFFFFF"/>
            </a:solidFill>
            <a:effectLst/>
            <a:uLnTx/>
            <a:uFillTx/>
            <a:latin typeface="Franklin Gothic Book"/>
            <a:ea typeface="+mj-ea"/>
            <a:cs typeface="+mj-cs"/>
          </a:defRPr>
        </a:defPPr>
      </a:lstStyle>
    </a:txDef>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3.xml><?xml version="1.0" encoding="utf-8"?>
<a:theme xmlns:a="http://schemas.openxmlformats.org/drawingml/2006/main" name="2_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622</Words>
  <Application>Microsoft Office PowerPoint</Application>
  <PresentationFormat>Widescreen</PresentationFormat>
  <Paragraphs>74</Paragraphs>
  <Slides>11</Slides>
  <Notes>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Calibri</vt:lpstr>
      <vt:lpstr>Gill Sans MT</vt:lpstr>
      <vt:lpstr>Wingdings</vt:lpstr>
      <vt:lpstr>Wingdings 2</vt:lpstr>
      <vt:lpstr>Dividend</vt:lpstr>
      <vt:lpstr>1_Dividend</vt:lpstr>
      <vt:lpstr>2_Dividend</vt:lpstr>
      <vt:lpstr>Payson CITY COUNCIL MEETING OCTOBER 21, 2020</vt:lpstr>
      <vt:lpstr>RESOURCE NEED</vt:lpstr>
      <vt:lpstr>CFPP Attributes</vt:lpstr>
      <vt:lpstr>Development Philosophy  During Licensing Period</vt:lpstr>
      <vt:lpstr>PowerPoint Presentation</vt:lpstr>
      <vt:lpstr>PowerPoint Presentation</vt:lpstr>
      <vt:lpstr>New DOE Multi Year Award</vt:lpstr>
      <vt:lpstr>Development Cost Reimbursement Agreement</vt:lpstr>
      <vt:lpstr>PowerPoint Presentation</vt:lpstr>
      <vt:lpstr>IF NOT THIS WHAT?</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SANPETE COUNTY September 16, 2020</dc:title>
  <dc:creator>Jackie Coombs</dc:creator>
  <cp:lastModifiedBy>Jackie Coombs</cp:lastModifiedBy>
  <cp:revision>8</cp:revision>
  <dcterms:created xsi:type="dcterms:W3CDTF">2020-09-16T14:35:55Z</dcterms:created>
  <dcterms:modified xsi:type="dcterms:W3CDTF">2020-10-21T23:53:27Z</dcterms:modified>
</cp:coreProperties>
</file>