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59" r:id="rId4"/>
    <p:sldId id="260" r:id="rId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storage\Business_Office\Office_Share\Bad%20Debt\FY2025-2026\Exhibit%20A%20Bad%20Debt%20Write%20Off%20FY2025-202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'Customer Duration Graphs'!$U$3</c:f>
              <c:strCache>
                <c:ptCount val="1"/>
                <c:pt idx="0">
                  <c:v>NEW UTILITY SIGN-UPS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'Customer Duration Graphs'!$T$4:$T$19</c:f>
              <c:strCache>
                <c:ptCount val="16"/>
                <c:pt idx="0">
                  <c:v>FY10-11</c:v>
                </c:pt>
                <c:pt idx="1">
                  <c:v>FY11-12</c:v>
                </c:pt>
                <c:pt idx="2">
                  <c:v>FY12-13</c:v>
                </c:pt>
                <c:pt idx="3">
                  <c:v>FY13-14</c:v>
                </c:pt>
                <c:pt idx="4">
                  <c:v>FY14-15</c:v>
                </c:pt>
                <c:pt idx="5">
                  <c:v>FY15-16</c:v>
                </c:pt>
                <c:pt idx="6">
                  <c:v>FY16-17</c:v>
                </c:pt>
                <c:pt idx="7">
                  <c:v>FY17-18</c:v>
                </c:pt>
                <c:pt idx="8">
                  <c:v>FY18-19</c:v>
                </c:pt>
                <c:pt idx="9">
                  <c:v>FY19-20</c:v>
                </c:pt>
                <c:pt idx="10">
                  <c:v>FY20-21</c:v>
                </c:pt>
                <c:pt idx="11">
                  <c:v>FY21-22</c:v>
                </c:pt>
                <c:pt idx="12">
                  <c:v>FY22-23</c:v>
                </c:pt>
                <c:pt idx="13">
                  <c:v>FY23-24</c:v>
                </c:pt>
                <c:pt idx="14">
                  <c:v>FY24-25</c:v>
                </c:pt>
                <c:pt idx="15">
                  <c:v>FY25-26 (as of May 26)</c:v>
                </c:pt>
              </c:strCache>
            </c:strRef>
          </c:cat>
          <c:val>
            <c:numRef>
              <c:f>'Customer Duration Graphs'!$U$4:$U$19</c:f>
              <c:numCache>
                <c:formatCode>_(* #,##0_);_(* \(#,##0\);_(* "-"??_);_(@_)</c:formatCode>
                <c:ptCount val="16"/>
                <c:pt idx="0">
                  <c:v>360</c:v>
                </c:pt>
                <c:pt idx="1">
                  <c:v>390</c:v>
                </c:pt>
                <c:pt idx="2">
                  <c:v>340</c:v>
                </c:pt>
                <c:pt idx="3">
                  <c:v>390</c:v>
                </c:pt>
                <c:pt idx="4">
                  <c:v>450</c:v>
                </c:pt>
                <c:pt idx="5">
                  <c:v>500</c:v>
                </c:pt>
                <c:pt idx="6">
                  <c:v>590</c:v>
                </c:pt>
                <c:pt idx="7">
                  <c:v>660</c:v>
                </c:pt>
                <c:pt idx="8">
                  <c:v>820</c:v>
                </c:pt>
                <c:pt idx="9">
                  <c:v>1190</c:v>
                </c:pt>
                <c:pt idx="10">
                  <c:v>1420</c:v>
                </c:pt>
                <c:pt idx="11">
                  <c:v>1560</c:v>
                </c:pt>
                <c:pt idx="12">
                  <c:v>1980</c:v>
                </c:pt>
                <c:pt idx="13">
                  <c:v>1580</c:v>
                </c:pt>
                <c:pt idx="14">
                  <c:v>1450</c:v>
                </c:pt>
                <c:pt idx="15">
                  <c:v>1270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E2-4155-A973-780D8B4D599F}"/>
            </c:ext>
          </c:extLst>
        </c:ser>
        <c:ser>
          <c:idx val="1"/>
          <c:order val="1"/>
          <c:tx>
            <c:strRef>
              <c:f>'Customer Duration Graphs'!$V$3</c:f>
              <c:strCache>
                <c:ptCount val="1"/>
                <c:pt idx="0">
                  <c:v>FINAL BILLED ACCOUNTS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'Customer Duration Graphs'!$T$4:$T$19</c:f>
              <c:strCache>
                <c:ptCount val="16"/>
                <c:pt idx="0">
                  <c:v>FY10-11</c:v>
                </c:pt>
                <c:pt idx="1">
                  <c:v>FY11-12</c:v>
                </c:pt>
                <c:pt idx="2">
                  <c:v>FY12-13</c:v>
                </c:pt>
                <c:pt idx="3">
                  <c:v>FY13-14</c:v>
                </c:pt>
                <c:pt idx="4">
                  <c:v>FY14-15</c:v>
                </c:pt>
                <c:pt idx="5">
                  <c:v>FY15-16</c:v>
                </c:pt>
                <c:pt idx="6">
                  <c:v>FY16-17</c:v>
                </c:pt>
                <c:pt idx="7">
                  <c:v>FY17-18</c:v>
                </c:pt>
                <c:pt idx="8">
                  <c:v>FY18-19</c:v>
                </c:pt>
                <c:pt idx="9">
                  <c:v>FY19-20</c:v>
                </c:pt>
                <c:pt idx="10">
                  <c:v>FY20-21</c:v>
                </c:pt>
                <c:pt idx="11">
                  <c:v>FY21-22</c:v>
                </c:pt>
                <c:pt idx="12">
                  <c:v>FY22-23</c:v>
                </c:pt>
                <c:pt idx="13">
                  <c:v>FY23-24</c:v>
                </c:pt>
                <c:pt idx="14">
                  <c:v>FY24-25</c:v>
                </c:pt>
                <c:pt idx="15">
                  <c:v>FY25-26 (as of May 26)</c:v>
                </c:pt>
              </c:strCache>
            </c:strRef>
          </c:cat>
          <c:val>
            <c:numRef>
              <c:f>'Customer Duration Graphs'!$V$4:$V$19</c:f>
              <c:numCache>
                <c:formatCode>_(* #,##0_);_(* \(#,##0\);_(* "-"??_);_(@_)</c:formatCode>
                <c:ptCount val="16"/>
                <c:pt idx="0">
                  <c:v>110</c:v>
                </c:pt>
                <c:pt idx="1">
                  <c:v>110</c:v>
                </c:pt>
                <c:pt idx="2">
                  <c:v>130</c:v>
                </c:pt>
                <c:pt idx="3">
                  <c:v>100</c:v>
                </c:pt>
                <c:pt idx="4">
                  <c:v>80</c:v>
                </c:pt>
                <c:pt idx="5">
                  <c:v>80</c:v>
                </c:pt>
                <c:pt idx="6">
                  <c:v>140</c:v>
                </c:pt>
                <c:pt idx="7">
                  <c:v>190</c:v>
                </c:pt>
                <c:pt idx="8">
                  <c:v>190</c:v>
                </c:pt>
                <c:pt idx="9">
                  <c:v>260</c:v>
                </c:pt>
                <c:pt idx="10">
                  <c:v>640</c:v>
                </c:pt>
                <c:pt idx="11">
                  <c:v>1160</c:v>
                </c:pt>
                <c:pt idx="12">
                  <c:v>1020</c:v>
                </c:pt>
                <c:pt idx="13">
                  <c:v>1050</c:v>
                </c:pt>
                <c:pt idx="14">
                  <c:v>1180</c:v>
                </c:pt>
                <c:pt idx="15">
                  <c:v>1080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E2-4155-A973-780D8B4D59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32104208"/>
        <c:axId val="532104688"/>
      </c:barChart>
      <c:catAx>
        <c:axId val="53210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42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104688"/>
        <c:crosses val="autoZero"/>
        <c:auto val="1"/>
        <c:lblAlgn val="ctr"/>
        <c:lblOffset val="100"/>
        <c:noMultiLvlLbl val="0"/>
      </c:catAx>
      <c:valAx>
        <c:axId val="532104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104208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95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039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0912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363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6381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347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77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987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000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47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05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53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780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0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70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91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6023" y="2405517"/>
            <a:ext cx="8001000" cy="2046967"/>
          </a:xfrm>
        </p:spPr>
        <p:txBody>
          <a:bodyPr>
            <a:normAutofit/>
          </a:bodyPr>
          <a:lstStyle/>
          <a:p>
            <a:pPr algn="ctr"/>
            <a:r>
              <a:rPr lang="en-US" sz="6000" dirty="0"/>
              <a:t>Bad Debt Write Off</a:t>
            </a:r>
            <a:br>
              <a:rPr lang="en-US" sz="6000" dirty="0"/>
            </a:br>
            <a:r>
              <a:rPr lang="en-US" sz="6000" dirty="0"/>
              <a:t>FY 2025-2026</a:t>
            </a:r>
          </a:p>
        </p:txBody>
      </p:sp>
    </p:spTree>
    <p:extLst>
      <p:ext uri="{BB962C8B-B14F-4D97-AF65-F5344CB8AC3E}">
        <p14:creationId xmlns:p14="http://schemas.microsoft.com/office/powerpoint/2010/main" val="788428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8779" y="310551"/>
            <a:ext cx="8534400" cy="1128782"/>
          </a:xfrm>
        </p:spPr>
        <p:txBody>
          <a:bodyPr/>
          <a:lstStyle/>
          <a:p>
            <a:r>
              <a:rPr lang="en-US" dirty="0"/>
              <a:t>Comparison  by Year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7142" y="1329750"/>
            <a:ext cx="4649787" cy="576262"/>
          </a:xfrm>
        </p:spPr>
        <p:txBody>
          <a:bodyPr/>
          <a:lstStyle/>
          <a:p>
            <a:r>
              <a:rPr lang="en-US" dirty="0"/>
              <a:t>FY 2025-2026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274" y="2286880"/>
            <a:ext cx="4937655" cy="436408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Write Off total: $69,484.56</a:t>
            </a:r>
          </a:p>
          <a:p>
            <a:r>
              <a:rPr lang="en-US" dirty="0"/>
              <a:t>$18,697.13 was collected through payment arrangements instead of accounts being sent to collections</a:t>
            </a:r>
          </a:p>
          <a:p>
            <a:r>
              <a:rPr lang="en-US" dirty="0"/>
              <a:t>$26,362.49 was collected by collection agencies, reducing the prior year write-off balance to $47,281.25</a:t>
            </a:r>
          </a:p>
          <a:p>
            <a:r>
              <a:rPr lang="en-US" dirty="0"/>
              <a:t>Average write off per account: $538.64</a:t>
            </a:r>
          </a:p>
          <a:p>
            <a:r>
              <a:rPr lang="en-US" dirty="0"/>
              <a:t>Changes implemented February 13, 2026: Updated fee schedule requiring customers with a previous utility account in collections to pay the balance in full before establishing a new utility account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2793" y="1329750"/>
            <a:ext cx="4665134" cy="576262"/>
          </a:xfrm>
        </p:spPr>
        <p:txBody>
          <a:bodyPr/>
          <a:lstStyle/>
          <a:p>
            <a:r>
              <a:rPr lang="en-US" dirty="0"/>
              <a:t>Prior FY 2024-2025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6929" y="2286880"/>
            <a:ext cx="4929188" cy="41139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Write Off total: $73,643.74</a:t>
            </a:r>
          </a:p>
          <a:p>
            <a:r>
              <a:rPr lang="en-US" dirty="0"/>
              <a:t>$26,835.08 was collected through payment arrangements instead of accounts being sent to collections</a:t>
            </a:r>
          </a:p>
          <a:p>
            <a:r>
              <a:rPr lang="en-US" dirty="0"/>
              <a:t>$32,705.67 was collected by collection agencies making prior year write off $14,642.42</a:t>
            </a:r>
          </a:p>
          <a:p>
            <a:r>
              <a:rPr lang="en-US" dirty="0"/>
              <a:t>Average write off per account: $446.33</a:t>
            </a:r>
          </a:p>
          <a:p>
            <a:r>
              <a:rPr lang="en-US" dirty="0"/>
              <a:t>Changes implemented February 15, 2025: Updated utility deposit requirements to require a $250 deposit. Deposits are no longer waived for Direct Pay enrollment; however, the deposit may be waived with an approved co-signer option</a:t>
            </a:r>
          </a:p>
        </p:txBody>
      </p:sp>
    </p:spTree>
    <p:extLst>
      <p:ext uri="{BB962C8B-B14F-4D97-AF65-F5344CB8AC3E}">
        <p14:creationId xmlns:p14="http://schemas.microsoft.com/office/powerpoint/2010/main" val="2957613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0" y="193398"/>
            <a:ext cx="4560611" cy="576262"/>
          </a:xfrm>
        </p:spPr>
        <p:txBody>
          <a:bodyPr/>
          <a:lstStyle/>
          <a:p>
            <a:pPr algn="ctr"/>
            <a:r>
              <a:rPr lang="en-US" dirty="0"/>
              <a:t>FY 2025-2026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27402460"/>
              </p:ext>
            </p:extLst>
          </p:nvPr>
        </p:nvGraphicFramePr>
        <p:xfrm>
          <a:off x="684210" y="979743"/>
          <a:ext cx="4560613" cy="2520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53473">
                  <a:extLst>
                    <a:ext uri="{9D8B030D-6E8A-4147-A177-3AD203B41FA5}">
                      <a16:colId xmlns:a16="http://schemas.microsoft.com/office/drawing/2014/main" val="2693298491"/>
                    </a:ext>
                  </a:extLst>
                </a:gridCol>
                <a:gridCol w="1130458">
                  <a:extLst>
                    <a:ext uri="{9D8B030D-6E8A-4147-A177-3AD203B41FA5}">
                      <a16:colId xmlns:a16="http://schemas.microsoft.com/office/drawing/2014/main" val="1961853314"/>
                    </a:ext>
                  </a:extLst>
                </a:gridCol>
                <a:gridCol w="1176682">
                  <a:extLst>
                    <a:ext uri="{9D8B030D-6E8A-4147-A177-3AD203B41FA5}">
                      <a16:colId xmlns:a16="http://schemas.microsoft.com/office/drawing/2014/main" val="467335351"/>
                    </a:ext>
                  </a:extLst>
                </a:gridCol>
              </a:tblGrid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CUSTOMER TYPE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 $ AMOUNT 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PERCENTAGE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0885545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COMMERCIAL RENTER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3,956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  <a:latin typeface="+mn-lt"/>
                        </a:rPr>
                        <a:t>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64315371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HOMEOWNER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8,704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  <a:latin typeface="+mn-lt"/>
                        </a:rPr>
                        <a:t>12%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806961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LANDLORD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67055925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RENTER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56,274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  <a:latin typeface="+mn-lt"/>
                        </a:rPr>
                        <a:t>81%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33980424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69,485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22663142"/>
                  </a:ext>
                </a:extLst>
              </a:tr>
            </a:tbl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059352"/>
              </p:ext>
            </p:extLst>
          </p:nvPr>
        </p:nvGraphicFramePr>
        <p:xfrm>
          <a:off x="684210" y="3710822"/>
          <a:ext cx="4560613" cy="1982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8053">
                  <a:extLst>
                    <a:ext uri="{9D8B030D-6E8A-4147-A177-3AD203B41FA5}">
                      <a16:colId xmlns:a16="http://schemas.microsoft.com/office/drawing/2014/main" val="2688253595"/>
                    </a:ext>
                  </a:extLst>
                </a:gridCol>
                <a:gridCol w="1161098">
                  <a:extLst>
                    <a:ext uri="{9D8B030D-6E8A-4147-A177-3AD203B41FA5}">
                      <a16:colId xmlns:a16="http://schemas.microsoft.com/office/drawing/2014/main" val="2831636644"/>
                    </a:ext>
                  </a:extLst>
                </a:gridCol>
                <a:gridCol w="1221462">
                  <a:extLst>
                    <a:ext uri="{9D8B030D-6E8A-4147-A177-3AD203B41FA5}">
                      <a16:colId xmlns:a16="http://schemas.microsoft.com/office/drawing/2014/main" val="3892754138"/>
                    </a:ext>
                  </a:extLst>
                </a:gridCol>
              </a:tblGrid>
              <a:tr h="283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  <a:latin typeface="+mn-lt"/>
                        </a:rPr>
                        <a:t>REASON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  <a:latin typeface="+mn-lt"/>
                        </a:rPr>
                        <a:t> $ AMOUNT  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>
                          <a:effectLst/>
                          <a:latin typeface="+mn-lt"/>
                        </a:rPr>
                        <a:t>PERCENTAGE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0065073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+mn-lt"/>
                        </a:rPr>
                        <a:t>BANKRUPTCY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52052395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+mn-lt"/>
                        </a:rPr>
                        <a:t>COLLECTIONS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67,174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0952815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DECEASED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1,802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1804457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69,485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80627778"/>
                  </a:ext>
                </a:extLst>
              </a:tr>
            </a:tbl>
          </a:graphicData>
        </a:graphic>
      </p:graphicFrame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BEBA297-11F1-A0D6-E4AB-E5D2C1133ACE}"/>
              </a:ext>
            </a:extLst>
          </p:cNvPr>
          <p:cNvSpPr txBox="1">
            <a:spLocks/>
          </p:cNvSpPr>
          <p:nvPr/>
        </p:nvSpPr>
        <p:spPr>
          <a:xfrm>
            <a:off x="6048582" y="193398"/>
            <a:ext cx="4560611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800" b="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0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b="1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FY</a:t>
            </a:r>
            <a:r>
              <a:rPr lang="en-US" dirty="0"/>
              <a:t>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2024-2025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20AA6D1-6EEE-4672-3701-5E51F69618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906402"/>
              </p:ext>
            </p:extLst>
          </p:nvPr>
        </p:nvGraphicFramePr>
        <p:xfrm>
          <a:off x="684210" y="5757345"/>
          <a:ext cx="4560612" cy="8608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4785">
                  <a:extLst>
                    <a:ext uri="{9D8B030D-6E8A-4147-A177-3AD203B41FA5}">
                      <a16:colId xmlns:a16="http://schemas.microsoft.com/office/drawing/2014/main" val="2688253595"/>
                    </a:ext>
                  </a:extLst>
                </a:gridCol>
                <a:gridCol w="1585827">
                  <a:extLst>
                    <a:ext uri="{9D8B030D-6E8A-4147-A177-3AD203B41FA5}">
                      <a16:colId xmlns:a16="http://schemas.microsoft.com/office/drawing/2014/main" val="2831636644"/>
                    </a:ext>
                  </a:extLst>
                </a:gridCol>
              </a:tblGrid>
              <a:tr h="283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Utility Sign-Ups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  <a:latin typeface="+mn-lt"/>
                        </a:rPr>
                        <a:t>Final Billed Accounts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0065073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1,270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(as of May 26)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1,080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(as of May 26)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1804457"/>
                  </a:ext>
                </a:extLst>
              </a:tr>
            </a:tbl>
          </a:graphicData>
        </a:graphic>
      </p:graphicFrame>
      <p:graphicFrame>
        <p:nvGraphicFramePr>
          <p:cNvPr id="8" name="Content Placeholder 12">
            <a:extLst>
              <a:ext uri="{FF2B5EF4-FFF2-40B4-BE49-F238E27FC236}">
                <a16:creationId xmlns:a16="http://schemas.microsoft.com/office/drawing/2014/main" id="{04DA625D-80E5-F764-8061-5B809339FD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0237578"/>
              </p:ext>
            </p:extLst>
          </p:nvPr>
        </p:nvGraphicFramePr>
        <p:xfrm>
          <a:off x="6048579" y="979743"/>
          <a:ext cx="4560613" cy="2520996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253473">
                  <a:extLst>
                    <a:ext uri="{9D8B030D-6E8A-4147-A177-3AD203B41FA5}">
                      <a16:colId xmlns:a16="http://schemas.microsoft.com/office/drawing/2014/main" val="2693298491"/>
                    </a:ext>
                  </a:extLst>
                </a:gridCol>
                <a:gridCol w="1130458">
                  <a:extLst>
                    <a:ext uri="{9D8B030D-6E8A-4147-A177-3AD203B41FA5}">
                      <a16:colId xmlns:a16="http://schemas.microsoft.com/office/drawing/2014/main" val="1961853314"/>
                    </a:ext>
                  </a:extLst>
                </a:gridCol>
                <a:gridCol w="1176682">
                  <a:extLst>
                    <a:ext uri="{9D8B030D-6E8A-4147-A177-3AD203B41FA5}">
                      <a16:colId xmlns:a16="http://schemas.microsoft.com/office/drawing/2014/main" val="467335351"/>
                    </a:ext>
                  </a:extLst>
                </a:gridCol>
              </a:tblGrid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CUSTOMER TYPE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 $ AMOUNT 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PERCENTAGE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0885545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COMMERCIAL RENTER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679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1%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64315371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HOMEOWNER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9,024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12%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806961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LANDLORD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1,466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67055925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RENTER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62,475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85%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33980424"/>
                  </a:ext>
                </a:extLst>
              </a:tr>
              <a:tr h="420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73,644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2266314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81A7EB-7006-44F4-5A42-6E533EE08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977029"/>
              </p:ext>
            </p:extLst>
          </p:nvPr>
        </p:nvGraphicFramePr>
        <p:xfrm>
          <a:off x="6048578" y="3710822"/>
          <a:ext cx="4560613" cy="1982004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178053">
                  <a:extLst>
                    <a:ext uri="{9D8B030D-6E8A-4147-A177-3AD203B41FA5}">
                      <a16:colId xmlns:a16="http://schemas.microsoft.com/office/drawing/2014/main" val="2688253595"/>
                    </a:ext>
                  </a:extLst>
                </a:gridCol>
                <a:gridCol w="1161098">
                  <a:extLst>
                    <a:ext uri="{9D8B030D-6E8A-4147-A177-3AD203B41FA5}">
                      <a16:colId xmlns:a16="http://schemas.microsoft.com/office/drawing/2014/main" val="2831636644"/>
                    </a:ext>
                  </a:extLst>
                </a:gridCol>
                <a:gridCol w="1221462">
                  <a:extLst>
                    <a:ext uri="{9D8B030D-6E8A-4147-A177-3AD203B41FA5}">
                      <a16:colId xmlns:a16="http://schemas.microsoft.com/office/drawing/2014/main" val="3892754138"/>
                    </a:ext>
                  </a:extLst>
                </a:gridCol>
              </a:tblGrid>
              <a:tr h="283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REASON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 $ AMOUNT  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>
                          <a:effectLst/>
                        </a:rPr>
                        <a:t>PERCENTAGE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0065073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BANKRUPTCY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1,065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52052395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COLLECTIONS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70,609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0952815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DECEASED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1,970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1804457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73,644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8062777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2B77374-44B3-1B9D-E6DC-FDAAD8F20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499626"/>
              </p:ext>
            </p:extLst>
          </p:nvPr>
        </p:nvGraphicFramePr>
        <p:xfrm>
          <a:off x="6048578" y="5757344"/>
          <a:ext cx="4560612" cy="860891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974785">
                  <a:extLst>
                    <a:ext uri="{9D8B030D-6E8A-4147-A177-3AD203B41FA5}">
                      <a16:colId xmlns:a16="http://schemas.microsoft.com/office/drawing/2014/main" val="2688253595"/>
                    </a:ext>
                  </a:extLst>
                </a:gridCol>
                <a:gridCol w="1585827">
                  <a:extLst>
                    <a:ext uri="{9D8B030D-6E8A-4147-A177-3AD203B41FA5}">
                      <a16:colId xmlns:a16="http://schemas.microsoft.com/office/drawing/2014/main" val="2831636644"/>
                    </a:ext>
                  </a:extLst>
                </a:gridCol>
              </a:tblGrid>
              <a:tr h="283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solidFill>
                            <a:srgbClr val="000000"/>
                          </a:solidFill>
                          <a:effectLst/>
                        </a:rPr>
                        <a:t>New Utility Sign-Ups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Final Billed Accounts</a:t>
                      </a:r>
                      <a:endParaRPr lang="en-US" sz="1400" b="1" u="sng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0065073"/>
                  </a:ext>
                </a:extLst>
              </a:tr>
              <a:tr h="4246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1,450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1,180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180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210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B1D3B9-02F8-A410-203B-207EC766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BB193FC-7BFB-481B-8ED7-AF2F852BF6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959236"/>
              </p:ext>
            </p:extLst>
          </p:nvPr>
        </p:nvGraphicFramePr>
        <p:xfrm>
          <a:off x="0" y="725687"/>
          <a:ext cx="9618453" cy="595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975784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830</TotalTime>
  <Words>293</Words>
  <Application>Microsoft Office PowerPoint</Application>
  <PresentationFormat>Widescreen</PresentationFormat>
  <Paragraphs>87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Trebuchet MS</vt:lpstr>
      <vt:lpstr>Wingdings 3</vt:lpstr>
      <vt:lpstr>Facet</vt:lpstr>
      <vt:lpstr>Bad Debt Write Off FY 2025-2026</vt:lpstr>
      <vt:lpstr>Comparison  by Year</vt:lpstr>
      <vt:lpstr>PowerPoint Presentation</vt:lpstr>
      <vt:lpstr>PowerPoint Presentation</vt:lpstr>
    </vt:vector>
  </TitlesOfParts>
  <Company>Payson City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Write off bad debt FY 2020-2021</dc:title>
  <dc:creator>Audrey Camp</dc:creator>
  <cp:lastModifiedBy>Audrey Camp</cp:lastModifiedBy>
  <cp:revision>78</cp:revision>
  <cp:lastPrinted>2021-06-16T15:52:42Z</cp:lastPrinted>
  <dcterms:created xsi:type="dcterms:W3CDTF">2021-06-15T18:44:10Z</dcterms:created>
  <dcterms:modified xsi:type="dcterms:W3CDTF">2026-05-26T22:32:22Z</dcterms:modified>
</cp:coreProperties>
</file>