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20"/>
  </p:notesMasterIdLst>
  <p:sldIdLst>
    <p:sldId id="256" r:id="rId5"/>
    <p:sldId id="281" r:id="rId6"/>
    <p:sldId id="279" r:id="rId7"/>
    <p:sldId id="289" r:id="rId8"/>
    <p:sldId id="291" r:id="rId9"/>
    <p:sldId id="292" r:id="rId10"/>
    <p:sldId id="293" r:id="rId11"/>
    <p:sldId id="294" r:id="rId12"/>
    <p:sldId id="296" r:id="rId13"/>
    <p:sldId id="302" r:id="rId14"/>
    <p:sldId id="297" r:id="rId15"/>
    <p:sldId id="298" r:id="rId16"/>
    <p:sldId id="299" r:id="rId17"/>
    <p:sldId id="300" r:id="rId18"/>
    <p:sldId id="30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752E"/>
    <a:srgbClr val="40404C"/>
    <a:srgbClr val="F49D3E"/>
    <a:srgbClr val="404040"/>
    <a:srgbClr val="2E2E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A740C5-FC9B-69A1-8ACB-BF8F11BF8BF3}" v="1427" dt="2025-07-25T14:43:16.531"/>
    <p1510:client id="{4474BAC5-F979-62BE-E0B7-D24A43D5ADDF}" v="792" dt="2025-07-24T21:35:41.344"/>
    <p1510:client id="{65C7A460-0E50-7F76-23FA-502089C17EFE}" v="3" dt="2025-07-25T14:56:26.9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D019E-3967-45FE-8BA0-B0163AA990FD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1426E0-ECC8-49CD-BA34-B99672532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608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chemeClr val="tx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0FAF6-389C-4E6F-81D8-1725071D739E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4C81-6F67-4283-9748-0A25896D1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327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0FAF6-389C-4E6F-81D8-1725071D739E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4C81-6F67-4283-9748-0A25896D1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670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0FAF6-389C-4E6F-81D8-1725071D739E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4C81-6F67-4283-9748-0A25896D1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925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6516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0FAF6-389C-4E6F-81D8-1725071D739E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4C81-6F67-4283-9748-0A25896D1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698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0FAF6-389C-4E6F-81D8-1725071D739E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4C81-6F67-4283-9748-0A25896D1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0FAF6-389C-4E6F-81D8-1725071D739E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4C81-6F67-4283-9748-0A25896D1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536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0FAF6-389C-4E6F-81D8-1725071D739E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4C81-6F67-4283-9748-0A25896D1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53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2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0FAF6-389C-4E6F-81D8-1725071D739E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4C81-6F67-4283-9748-0A25896D1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851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0FAF6-389C-4E6F-81D8-1725071D739E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4C81-6F67-4283-9748-0A25896D1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82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800"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400"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000"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000"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0FAF6-389C-4E6F-81D8-1725071D739E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4C81-6F67-4283-9748-0A25896D1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620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0FAF6-389C-4E6F-81D8-1725071D739E}" type="datetimeFigureOut">
              <a:rPr lang="en-US" smtClean="0"/>
              <a:t>7/25/2025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4C81-6F67-4283-9748-0A25896D1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127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0898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9887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07040" y="6356350"/>
            <a:ext cx="7467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64C81-6F67-4283-9748-0A25896D1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6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2"/>
          </a:solidFill>
          <a:latin typeface="Calibri Light" panose="020F0302020204030204" pitchFamily="34" charset="0"/>
          <a:ea typeface="Calibri Light" panose="020F0302020204030204" pitchFamily="34" charset="0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85000"/>
              <a:lumOff val="15000"/>
            </a:schemeClr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6">
              <a:lumMod val="85000"/>
              <a:lumOff val="15000"/>
            </a:schemeClr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6">
              <a:lumMod val="85000"/>
              <a:lumOff val="15000"/>
            </a:schemeClr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>
              <a:lumMod val="85000"/>
              <a:lumOff val="15000"/>
            </a:schemeClr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>
              <a:lumMod val="85000"/>
              <a:lumOff val="15000"/>
            </a:schemeClr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FB85BB0-6601-400A-A76D-46DE9C137D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2435" y="977220"/>
            <a:ext cx="10458173" cy="492565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br>
              <a:rPr lang="en-US" sz="4400">
                <a:latin typeface="Calibri Light"/>
                <a:ea typeface="Calibri Light"/>
                <a:cs typeface="Calibri Light"/>
              </a:rPr>
            </a:br>
            <a:r>
              <a:rPr lang="en-US" sz="4400">
                <a:latin typeface="Calibri Light"/>
                <a:ea typeface="Calibri Light"/>
                <a:cs typeface="Calibri Light"/>
              </a:rPr>
              <a:t>Nebo Beltway Interchange</a:t>
            </a:r>
            <a:br>
              <a:rPr lang="en-US" sz="4400"/>
            </a:br>
            <a:r>
              <a:rPr lang="en-US" sz="4400">
                <a:latin typeface="Calibri Light"/>
                <a:ea typeface="Calibri Light"/>
                <a:cs typeface="Calibri Light"/>
              </a:rPr>
              <a:t>Landscape and Aesthetics Betterment Options</a:t>
            </a:r>
            <a:br>
              <a:rPr lang="en-US" sz="4400"/>
            </a:br>
            <a:br>
              <a:rPr lang="en-US" sz="4400">
                <a:latin typeface="Calibri Light"/>
                <a:ea typeface="Calibri Light"/>
                <a:cs typeface="Calibri Light"/>
              </a:rPr>
            </a:br>
            <a:r>
              <a:rPr lang="en-US" sz="2400">
                <a:latin typeface="Calibri Light"/>
                <a:ea typeface="Calibri Light"/>
                <a:cs typeface="Calibri Light"/>
              </a:rPr>
              <a:t>7-25-2025</a:t>
            </a:r>
            <a:br>
              <a:rPr lang="en-US" sz="2400"/>
            </a:br>
            <a:br>
              <a:rPr lang="en-US" sz="2400">
                <a:latin typeface="Calibri Light"/>
                <a:ea typeface="Calibri Light"/>
                <a:cs typeface="Calibri Light"/>
              </a:rPr>
            </a:br>
            <a:r>
              <a:rPr lang="en-US" sz="2400">
                <a:latin typeface="Calibri Light"/>
                <a:ea typeface="Calibri Light"/>
                <a:cs typeface="Calibri Light"/>
              </a:rPr>
              <a:t>I-15; Payson Main St Interchange (Phase I)</a:t>
            </a:r>
            <a:br>
              <a:rPr lang="en-US" sz="2400"/>
            </a:br>
            <a:br>
              <a:rPr lang="en-US" sz="2400"/>
            </a:br>
            <a:endParaRPr lang="en-US" sz="4400"/>
          </a:p>
        </p:txBody>
      </p:sp>
    </p:spTree>
    <p:extLst>
      <p:ext uri="{BB962C8B-B14F-4D97-AF65-F5344CB8AC3E}">
        <p14:creationId xmlns:p14="http://schemas.microsoft.com/office/powerpoint/2010/main" val="2178406151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30146B-C3A9-0924-850B-702E0FDBA0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9EF74-EB0D-0946-9A1A-30B1FF8A8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 Light"/>
                <a:ea typeface="Calibri Light"/>
                <a:cs typeface="Calibri Light"/>
              </a:rPr>
              <a:t>Parapet Lettering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1A7D76-A55A-A01E-02E0-DD417F9B0D8A}"/>
              </a:ext>
            </a:extLst>
          </p:cNvPr>
          <p:cNvSpPr txBox="1"/>
          <p:nvPr/>
        </p:nvSpPr>
        <p:spPr>
          <a:xfrm>
            <a:off x="11631996" y="6299637"/>
            <a:ext cx="111125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  <a:cs typeface="Arial"/>
              </a:rPr>
              <a:t>10</a:t>
            </a:r>
          </a:p>
        </p:txBody>
      </p:sp>
      <p:pic>
        <p:nvPicPr>
          <p:cNvPr id="3" name="Picture 2" descr="A road with a bridge over it&#10;&#10;AI-generated content may be incorrect.">
            <a:extLst>
              <a:ext uri="{FF2B5EF4-FFF2-40B4-BE49-F238E27FC236}">
                <a16:creationId xmlns:a16="http://schemas.microsoft.com/office/drawing/2014/main" id="{C798F790-7492-7A62-63FB-B62CE496BE0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354" r="2041" b="261"/>
          <a:stretch>
            <a:fillRect/>
          </a:stretch>
        </p:blipFill>
        <p:spPr>
          <a:xfrm>
            <a:off x="956611" y="1523674"/>
            <a:ext cx="5644947" cy="39776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B21AFC-EA11-4D71-7712-C51839CB3525}"/>
              </a:ext>
            </a:extLst>
          </p:cNvPr>
          <p:cNvSpPr txBox="1"/>
          <p:nvPr/>
        </p:nvSpPr>
        <p:spPr>
          <a:xfrm>
            <a:off x="8381901" y="1904063"/>
            <a:ext cx="3394562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>
                <a:cs typeface="Arial"/>
              </a:rPr>
              <a:t>Baseline Treatment is texture only. No Letters.  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Subject to UDOT structures and aesthetics approval. 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Official road name only. No city names. </a:t>
            </a:r>
          </a:p>
        </p:txBody>
      </p:sp>
    </p:spTree>
    <p:extLst>
      <p:ext uri="{BB962C8B-B14F-4D97-AF65-F5344CB8AC3E}">
        <p14:creationId xmlns:p14="http://schemas.microsoft.com/office/powerpoint/2010/main" val="3363798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0ED3B7-3047-08B3-6E66-241490113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ED083-8654-8C46-AB24-57427A8E9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 Light"/>
                <a:ea typeface="Calibri Light"/>
                <a:cs typeface="Calibri Light"/>
              </a:rPr>
              <a:t>City Logo Panel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CE4288-DEE7-6083-B6BF-8B314CC4D459}"/>
              </a:ext>
            </a:extLst>
          </p:cNvPr>
          <p:cNvSpPr txBox="1"/>
          <p:nvPr/>
        </p:nvSpPr>
        <p:spPr>
          <a:xfrm>
            <a:off x="11631996" y="6299637"/>
            <a:ext cx="111125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  <a:cs typeface="Arial"/>
              </a:rPr>
              <a:t>11</a:t>
            </a:r>
          </a:p>
        </p:txBody>
      </p:sp>
      <p:pic>
        <p:nvPicPr>
          <p:cNvPr id="5" name="Picture 4" descr="A road with a bridge over it&#10;&#10;AI-generated content may be incorrect.">
            <a:extLst>
              <a:ext uri="{FF2B5EF4-FFF2-40B4-BE49-F238E27FC236}">
                <a16:creationId xmlns:a16="http://schemas.microsoft.com/office/drawing/2014/main" id="{1CF6634A-7C2F-2D56-4715-4399777036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504" r="-86" b="-192"/>
          <a:stretch>
            <a:fillRect/>
          </a:stretch>
        </p:blipFill>
        <p:spPr>
          <a:xfrm>
            <a:off x="981206" y="1433249"/>
            <a:ext cx="5664234" cy="39915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5920919-43CB-D976-118F-67780D56D97C}"/>
              </a:ext>
            </a:extLst>
          </p:cNvPr>
          <p:cNvSpPr txBox="1"/>
          <p:nvPr/>
        </p:nvSpPr>
        <p:spPr>
          <a:xfrm>
            <a:off x="8381901" y="1904063"/>
            <a:ext cx="3394562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>
                <a:cs typeface="Arial"/>
              </a:rPr>
              <a:t>No applicable baseline treatment. 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Subject to UDOT structures and aesthetics approval. 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Limited number of Logo Panels per City per State Road/Highway. 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Exact panel design TBD by city and designer.</a:t>
            </a:r>
          </a:p>
        </p:txBody>
      </p:sp>
    </p:spTree>
    <p:extLst>
      <p:ext uri="{BB962C8B-B14F-4D97-AF65-F5344CB8AC3E}">
        <p14:creationId xmlns:p14="http://schemas.microsoft.com/office/powerpoint/2010/main" val="2571489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93AFA-3901-F5B9-295A-338468983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7C8F0-8173-8772-81D7-05B5B24E7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 Light"/>
                <a:ea typeface="Calibri Light"/>
                <a:cs typeface="Calibri Light"/>
              </a:rPr>
              <a:t>Free Standing City Logo Monument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0CCBFC-45D2-862C-2854-C3B7393FB243}"/>
              </a:ext>
            </a:extLst>
          </p:cNvPr>
          <p:cNvSpPr txBox="1"/>
          <p:nvPr/>
        </p:nvSpPr>
        <p:spPr>
          <a:xfrm>
            <a:off x="11631996" y="6299637"/>
            <a:ext cx="111125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  <a:cs typeface="Arial"/>
              </a:rPr>
              <a:t>12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031FCF-5BC6-CA74-D7BA-5A392FBF0DE0}"/>
              </a:ext>
            </a:extLst>
          </p:cNvPr>
          <p:cNvSpPr txBox="1"/>
          <p:nvPr/>
        </p:nvSpPr>
        <p:spPr>
          <a:xfrm>
            <a:off x="8381901" y="1904063"/>
            <a:ext cx="3394562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>
                <a:cs typeface="Arial"/>
              </a:rPr>
              <a:t>No applicable baseline treatment. 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Subject to sight visibility and crash zones. 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Typically located in gore area (with approval) or outside of UDOT ROW. 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Exact monument design TBD by city and designer. </a:t>
            </a:r>
          </a:p>
        </p:txBody>
      </p:sp>
      <p:pic>
        <p:nvPicPr>
          <p:cNvPr id="5" name="Picture 4" descr="A road with a bridge over it&#10;&#10;AI-generated content may be incorrect.">
            <a:extLst>
              <a:ext uri="{FF2B5EF4-FFF2-40B4-BE49-F238E27FC236}">
                <a16:creationId xmlns:a16="http://schemas.microsoft.com/office/drawing/2014/main" id="{FE1B4B84-4FA3-059C-987E-EFC6942E7D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932" t="5290" r="5754" b="27965"/>
          <a:stretch>
            <a:fillRect/>
          </a:stretch>
        </p:blipFill>
        <p:spPr>
          <a:xfrm>
            <a:off x="931920" y="1475205"/>
            <a:ext cx="6837655" cy="3895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8469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C6B48B-4062-F012-6DBD-620C2CDD3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7CCB0-86CA-7E76-9C97-7467CA853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 Light"/>
                <a:ea typeface="Calibri Light"/>
                <a:cs typeface="Calibri Light"/>
              </a:rPr>
              <a:t>Interchange Landscape (Option 1)</a:t>
            </a:r>
            <a:endParaRPr lang="en-US"/>
          </a:p>
        </p:txBody>
      </p:sp>
      <p:pic>
        <p:nvPicPr>
          <p:cNvPr id="3" name="Picture 2" descr="A drawing of a road&#10;&#10;AI-generated content may be incorrect.">
            <a:extLst>
              <a:ext uri="{FF2B5EF4-FFF2-40B4-BE49-F238E27FC236}">
                <a16:creationId xmlns:a16="http://schemas.microsoft.com/office/drawing/2014/main" id="{D8EB7DCD-AD89-CCCC-2C4E-249408A8D1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257" r="-2520" b="3125"/>
          <a:stretch>
            <a:fillRect/>
          </a:stretch>
        </p:blipFill>
        <p:spPr>
          <a:xfrm>
            <a:off x="961292" y="1522701"/>
            <a:ext cx="7185902" cy="41293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B61666-EA0F-FFB4-F194-1916D2D4E119}"/>
              </a:ext>
            </a:extLst>
          </p:cNvPr>
          <p:cNvSpPr txBox="1"/>
          <p:nvPr/>
        </p:nvSpPr>
        <p:spPr>
          <a:xfrm>
            <a:off x="8381901" y="1904063"/>
            <a:ext cx="3394562" cy="31393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>
                <a:cs typeface="Arial"/>
              </a:rPr>
              <a:t>Baseline treatment is roadside seed mix only. 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Add ornamental plants to baseline roadside seed mix.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Adds supplemental irrigation for ornamental plants which also improves condition of native seed. </a:t>
            </a:r>
            <a:endParaRPr lang="en-US"/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Exact plant types and quantities to be determined by city and designer.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E4641C-C3A1-2623-1B82-036E3F30DC31}"/>
              </a:ext>
            </a:extLst>
          </p:cNvPr>
          <p:cNvSpPr txBox="1"/>
          <p:nvPr/>
        </p:nvSpPr>
        <p:spPr>
          <a:xfrm>
            <a:off x="11631996" y="6299637"/>
            <a:ext cx="111125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  <a:cs typeface="Arial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4228265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E83A9-90F5-BA8F-B34E-381A3156B4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0040A-70EE-6C00-E1B1-A037FD1A2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 Light"/>
                <a:ea typeface="Calibri Light"/>
                <a:cs typeface="Calibri Light"/>
              </a:rPr>
              <a:t>Interchange Landscape (Option 2)</a:t>
            </a:r>
            <a:endParaRPr lang="en-US"/>
          </a:p>
        </p:txBody>
      </p:sp>
      <p:pic>
        <p:nvPicPr>
          <p:cNvPr id="3" name="Picture 2" descr="A diagram of a structure&#10;&#10;AI-generated content may be incorrect.">
            <a:extLst>
              <a:ext uri="{FF2B5EF4-FFF2-40B4-BE49-F238E27FC236}">
                <a16:creationId xmlns:a16="http://schemas.microsoft.com/office/drawing/2014/main" id="{EE66C5FF-39DC-1703-780E-F10BED2CBD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418" t="9167" r="11784" b="12030"/>
          <a:stretch>
            <a:fillRect/>
          </a:stretch>
        </p:blipFill>
        <p:spPr>
          <a:xfrm>
            <a:off x="1021350" y="1698391"/>
            <a:ext cx="7066129" cy="3888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1A58F4-175E-E295-195D-74EAACD22491}"/>
              </a:ext>
            </a:extLst>
          </p:cNvPr>
          <p:cNvSpPr txBox="1"/>
          <p:nvPr/>
        </p:nvSpPr>
        <p:spPr>
          <a:xfrm>
            <a:off x="8381901" y="1904063"/>
            <a:ext cx="3394562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>
                <a:cs typeface="Arial"/>
              </a:rPr>
              <a:t>Baseline treatment is roadside seed mix only. 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Substitutes areas of baseline native seed for decorative landscape rock. 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No ornamental plants or irrigation. 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Exact rock types and layout to be determined by city and designer.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DD79D5-75F1-1271-FCE2-7303E12565C1}"/>
              </a:ext>
            </a:extLst>
          </p:cNvPr>
          <p:cNvSpPr txBox="1"/>
          <p:nvPr/>
        </p:nvSpPr>
        <p:spPr>
          <a:xfrm>
            <a:off x="11631996" y="6299637"/>
            <a:ext cx="111125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  <a:cs typeface="Arial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8934171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05E51-D168-2CBD-6740-B11E54E57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649A2-F471-2E92-EE9A-81E29C5FB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 Light"/>
                <a:ea typeface="Calibri Light"/>
                <a:cs typeface="Calibri Light"/>
              </a:rPr>
              <a:t>Interchange Landscape (Option 3)</a:t>
            </a:r>
            <a:endParaRPr lang="en-US"/>
          </a:p>
        </p:txBody>
      </p:sp>
      <p:pic>
        <p:nvPicPr>
          <p:cNvPr id="3" name="Picture 2" descr="A drawing of a bridge&#10;&#10;AI-generated content may be incorrect.">
            <a:extLst>
              <a:ext uri="{FF2B5EF4-FFF2-40B4-BE49-F238E27FC236}">
                <a16:creationId xmlns:a16="http://schemas.microsoft.com/office/drawing/2014/main" id="{834E4C9A-BE59-724E-8029-814D57DB1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850" y="1458951"/>
            <a:ext cx="6823106" cy="43210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22F910E-7196-31E1-6E89-FC45BA47D5A7}"/>
              </a:ext>
            </a:extLst>
          </p:cNvPr>
          <p:cNvSpPr txBox="1"/>
          <p:nvPr/>
        </p:nvSpPr>
        <p:spPr>
          <a:xfrm>
            <a:off x="8381901" y="1904063"/>
            <a:ext cx="3394562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>
                <a:cs typeface="Arial"/>
              </a:rPr>
              <a:t>Baseline treatment is roadside seed mix only. 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Substitutes areas of baseline native seed for decorative landscape rock. 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Adds ornamental plants and irrigation. 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Exact plants and quantities to be determined by city and designer.  </a:t>
            </a:r>
            <a:endParaRPr lang="en-US"/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Exact rock types and layout to be determined by city and designer.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BE2834-1101-B2DE-52BB-AE28BD0D3C86}"/>
              </a:ext>
            </a:extLst>
          </p:cNvPr>
          <p:cNvSpPr txBox="1"/>
          <p:nvPr/>
        </p:nvSpPr>
        <p:spPr>
          <a:xfrm>
            <a:off x="11631996" y="6299637"/>
            <a:ext cx="111125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  <a:cs typeface="Arial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158396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7AEF1-402A-92D9-0F89-4569BD27B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 Light"/>
                <a:ea typeface="Calibri Light"/>
                <a:cs typeface="Calibri Light"/>
              </a:rPr>
              <a:t>Project Limits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E4F450-598F-4A11-5E46-45080AEF33E1}"/>
              </a:ext>
            </a:extLst>
          </p:cNvPr>
          <p:cNvSpPr txBox="1"/>
          <p:nvPr/>
        </p:nvSpPr>
        <p:spPr>
          <a:xfrm>
            <a:off x="11631996" y="6299637"/>
            <a:ext cx="111125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  <a:cs typeface="Arial"/>
              </a:rPr>
              <a:t>2</a:t>
            </a:r>
          </a:p>
        </p:txBody>
      </p:sp>
      <p:pic>
        <p:nvPicPr>
          <p:cNvPr id="7" name="Picture 6" descr="A map of a city&#10;&#10;AI-generated content may be incorrect.">
            <a:extLst>
              <a:ext uri="{FF2B5EF4-FFF2-40B4-BE49-F238E27FC236}">
                <a16:creationId xmlns:a16="http://schemas.microsoft.com/office/drawing/2014/main" id="{420ADF34-E7BE-5D38-62F8-0D1BDBA4B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518" y="1260702"/>
            <a:ext cx="3154136" cy="447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618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7452B-4CF1-BC9F-0F3E-72D22DFAF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9297"/>
            <a:ext cx="10515600" cy="755002"/>
          </a:xfrm>
        </p:spPr>
        <p:txBody>
          <a:bodyPr anchor="ctr">
            <a:normAutofit/>
          </a:bodyPr>
          <a:lstStyle/>
          <a:p>
            <a:r>
              <a:rPr lang="en-US">
                <a:latin typeface="Calibri Light"/>
                <a:ea typeface="Calibri Light"/>
                <a:cs typeface="Calibri Light"/>
              </a:rPr>
              <a:t>Enhancement Options and Approximate Costs</a:t>
            </a:r>
            <a:endParaRPr lang="en-US" err="1">
              <a:latin typeface="Calibri Light"/>
              <a:ea typeface="Calibri Light"/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551BC5-F4D7-0FFC-6574-E54C84AA9ABB}"/>
              </a:ext>
            </a:extLst>
          </p:cNvPr>
          <p:cNvSpPr txBox="1"/>
          <p:nvPr/>
        </p:nvSpPr>
        <p:spPr>
          <a:xfrm>
            <a:off x="11631996" y="6299637"/>
            <a:ext cx="111125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  <a:cs typeface="Arial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BBB905-0A8D-278E-1566-A68C3D783550}"/>
              </a:ext>
            </a:extLst>
          </p:cNvPr>
          <p:cNvSpPr txBox="1"/>
          <p:nvPr/>
        </p:nvSpPr>
        <p:spPr>
          <a:xfrm>
            <a:off x="924382" y="5566910"/>
            <a:ext cx="9978235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i="1">
                <a:cs typeface="Arial"/>
              </a:rPr>
              <a:t>Costs shown are approximate values based on previous projects. Exact costs will be determined after final design is completed and a betterment agreement established. 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D2DCCE7-D959-CE1A-BB2B-C308C7A47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497077"/>
              </p:ext>
            </p:extLst>
          </p:nvPr>
        </p:nvGraphicFramePr>
        <p:xfrm>
          <a:off x="842210" y="1473868"/>
          <a:ext cx="10308655" cy="391152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6686">
                  <a:extLst>
                    <a:ext uri="{9D8B030D-6E8A-4147-A177-3AD203B41FA5}">
                      <a16:colId xmlns:a16="http://schemas.microsoft.com/office/drawing/2014/main" val="4184326756"/>
                    </a:ext>
                  </a:extLst>
                </a:gridCol>
                <a:gridCol w="2374390">
                  <a:extLst>
                    <a:ext uri="{9D8B030D-6E8A-4147-A177-3AD203B41FA5}">
                      <a16:colId xmlns:a16="http://schemas.microsoft.com/office/drawing/2014/main" val="704572873"/>
                    </a:ext>
                  </a:extLst>
                </a:gridCol>
                <a:gridCol w="4146501">
                  <a:extLst>
                    <a:ext uri="{9D8B030D-6E8A-4147-A177-3AD203B41FA5}">
                      <a16:colId xmlns:a16="http://schemas.microsoft.com/office/drawing/2014/main" val="3815209655"/>
                    </a:ext>
                  </a:extLst>
                </a:gridCol>
                <a:gridCol w="1540539">
                  <a:extLst>
                    <a:ext uri="{9D8B030D-6E8A-4147-A177-3AD203B41FA5}">
                      <a16:colId xmlns:a16="http://schemas.microsoft.com/office/drawing/2014/main" val="204304569"/>
                    </a:ext>
                  </a:extLst>
                </a:gridCol>
                <a:gridCol w="1540539">
                  <a:extLst>
                    <a:ext uri="{9D8B030D-6E8A-4147-A177-3AD203B41FA5}">
                      <a16:colId xmlns:a16="http://schemas.microsoft.com/office/drawing/2014/main" val="2367279767"/>
                    </a:ext>
                  </a:extLst>
                </a:gridCol>
              </a:tblGrid>
              <a:tr h="23850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00" b="1">
                          <a:effectLst/>
                        </a:rPr>
                        <a:t>Page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00" b="1"/>
                        <a:t>Element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00" b="1">
                          <a:effectLst/>
                        </a:rPr>
                        <a:t>Enhancement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00" b="1">
                          <a:effectLst/>
                        </a:rPr>
                        <a:t>Cost Above Baseline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00" b="1">
                          <a:effectLst/>
                        </a:rPr>
                        <a:t>Notes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193422"/>
                  </a:ext>
                </a:extLst>
              </a:tr>
              <a:tr h="28620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4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Bridge Girder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City chooses paint color (UDOT approval)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 $                                               -  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0764448"/>
                  </a:ext>
                </a:extLst>
              </a:tr>
              <a:tr h="28620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5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Bridge Parapet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City chooses inset texture (within UDOT preselected options)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 $                                               -  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7542934"/>
                  </a:ext>
                </a:extLst>
              </a:tr>
              <a:tr h="21465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6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Fencing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Powder Coated/Vinyl Coated Chain Link Fence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 $                           30,000.00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00">
                          <a:effectLst/>
                        </a:rPr>
                        <a:t>Per Bridge Structure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3006097"/>
                  </a:ext>
                </a:extLst>
              </a:tr>
              <a:tr h="21465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7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***Fencing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Decorative Fence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 $                        210,000.00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00">
                          <a:effectLst/>
                        </a:rPr>
                        <a:t>Per Bridge Structure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8431104"/>
                  </a:ext>
                </a:extLst>
              </a:tr>
              <a:tr h="21465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8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Signal Poles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Black Powder Coated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 $                           10,000.00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00">
                          <a:effectLst/>
                        </a:rPr>
                        <a:t>Per Intersection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7890758"/>
                  </a:ext>
                </a:extLst>
              </a:tr>
              <a:tr h="21465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9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Sign Poles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Black Powder Coated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 $                             200.00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00">
                          <a:effectLst/>
                        </a:rPr>
                        <a:t>Per Pole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0640684"/>
                  </a:ext>
                </a:extLst>
              </a:tr>
              <a:tr h="21465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10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*Parapet Lettering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Street name cast into parapet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 $                           40,000.00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00">
                          <a:effectLst/>
                        </a:rPr>
                        <a:t>Both sides of structure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6769109"/>
                  </a:ext>
                </a:extLst>
              </a:tr>
              <a:tr h="21465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11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*City Logo Panel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City Logo Panel on Bridge Abutment Wall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 $                           30,000.00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00">
                          <a:effectLst/>
                        </a:rPr>
                        <a:t>Per Panel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205506"/>
                  </a:ext>
                </a:extLst>
              </a:tr>
              <a:tr h="21465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12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**Free Standing City Monument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Free Standing City Monument Feature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 $                           60,000.00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00">
                          <a:effectLst/>
                        </a:rPr>
                        <a:t>Per Monument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534456"/>
                  </a:ext>
                </a:extLst>
              </a:tr>
              <a:tr h="21465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13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**Interchange Landscape (Opt. 1)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Add Shrubs and Trees to Baseline Roadside Seed Mix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 $                        100,000.00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633467"/>
                  </a:ext>
                </a:extLst>
              </a:tr>
              <a:tr h="21465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14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**Interchange Landscape (Opt. 2)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Landscape Rock and </a:t>
                      </a:r>
                      <a:r>
                        <a:rPr lang="en-US" sz="800" err="1">
                          <a:effectLst/>
                        </a:rPr>
                        <a:t>Mowcurb</a:t>
                      </a:r>
                      <a:r>
                        <a:rPr lang="en-US" sz="800">
                          <a:effectLst/>
                        </a:rPr>
                        <a:t>, No Plants (Xeriscape layout)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 $                           75,000.00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2858721"/>
                  </a:ext>
                </a:extLst>
              </a:tr>
              <a:tr h="21465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15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**Interchange Landscape (Opt. 3)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800">
                          <a:effectLst/>
                        </a:rPr>
                        <a:t>Landscape Rock, Shrubs, Trees, Irrigation, Concrete </a:t>
                      </a:r>
                      <a:r>
                        <a:rPr lang="en-US" sz="800" err="1">
                          <a:effectLst/>
                        </a:rPr>
                        <a:t>Mowcurb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 $                        250,000.00 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4022834"/>
                  </a:ext>
                </a:extLst>
              </a:tr>
              <a:tr h="214657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1988964"/>
                  </a:ext>
                </a:extLst>
              </a:tr>
              <a:tr h="73937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800">
                          <a:effectLst/>
                        </a:rPr>
                        <a:t>*May require special UDOT approval</a:t>
                      </a: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**Exact costs will vary depending on exact layout approved by city. Does not include design costs. </a:t>
                      </a: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***Must meet safety and traffic requirements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1290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8889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8A92C-4710-CEDD-08E5-A19303319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E7FD1-39D5-CFFF-3B64-BC2FC7685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0632"/>
          </a:xfrm>
        </p:spPr>
        <p:txBody>
          <a:bodyPr/>
          <a:lstStyle/>
          <a:p>
            <a:r>
              <a:rPr lang="en-US">
                <a:latin typeface="Calibri Light"/>
                <a:ea typeface="Calibri Light"/>
                <a:cs typeface="Calibri Light"/>
              </a:rPr>
              <a:t>Bridge Girder</a:t>
            </a:r>
            <a:endParaRPr lang="en-US"/>
          </a:p>
        </p:txBody>
      </p:sp>
      <p:pic>
        <p:nvPicPr>
          <p:cNvPr id="14" name="Picture 13" descr="A collage of a bridge&#10;&#10;AI-generated content may be incorrect.">
            <a:extLst>
              <a:ext uri="{FF2B5EF4-FFF2-40B4-BE49-F238E27FC236}">
                <a16:creationId xmlns:a16="http://schemas.microsoft.com/office/drawing/2014/main" id="{AFFF7EE5-32C6-A637-4E31-F2A0B1AC60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039" y="1116723"/>
            <a:ext cx="7077075" cy="462455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F082D30-1B2C-3283-24C3-1972E833B1DC}"/>
              </a:ext>
            </a:extLst>
          </p:cNvPr>
          <p:cNvSpPr txBox="1"/>
          <p:nvPr/>
        </p:nvSpPr>
        <p:spPr>
          <a:xfrm>
            <a:off x="11631996" y="6299637"/>
            <a:ext cx="111125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  <a:cs typeface="Arial"/>
              </a:rPr>
              <a:t>4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69662B-1925-9E1D-138A-AAD9CA93367A}"/>
              </a:ext>
            </a:extLst>
          </p:cNvPr>
          <p:cNvSpPr txBox="1"/>
          <p:nvPr/>
        </p:nvSpPr>
        <p:spPr>
          <a:xfrm>
            <a:off x="8590668" y="1465652"/>
            <a:ext cx="3394562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>
                <a:cs typeface="Arial"/>
              </a:rPr>
              <a:t>All options are baseline. 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No additional cost. 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Color is subject to corridor standards and UDOT Aesthetics approval. </a:t>
            </a:r>
          </a:p>
        </p:txBody>
      </p:sp>
    </p:spTree>
    <p:extLst>
      <p:ext uri="{BB962C8B-B14F-4D97-AF65-F5344CB8AC3E}">
        <p14:creationId xmlns:p14="http://schemas.microsoft.com/office/powerpoint/2010/main" val="432071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7B013-D15D-9A2B-06D9-6CB4690AD1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9E277-937C-A1A8-A4A2-F991DE7BF6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61344"/>
          </a:xfrm>
        </p:spPr>
        <p:txBody>
          <a:bodyPr>
            <a:normAutofit fontScale="90000"/>
          </a:bodyPr>
          <a:lstStyle/>
          <a:p>
            <a:r>
              <a:rPr lang="en-US">
                <a:latin typeface="Calibri Light"/>
                <a:ea typeface="Calibri Light"/>
                <a:cs typeface="Calibri Light"/>
              </a:rPr>
              <a:t>Bridge Parapet</a:t>
            </a:r>
            <a:endParaRPr lang="en-US"/>
          </a:p>
        </p:txBody>
      </p:sp>
      <p:pic>
        <p:nvPicPr>
          <p:cNvPr id="3" name="Picture 2" descr="A diagram of a bridge deck&#10;&#10;AI-generated content may be incorrect.">
            <a:extLst>
              <a:ext uri="{FF2B5EF4-FFF2-40B4-BE49-F238E27FC236}">
                <a16:creationId xmlns:a16="http://schemas.microsoft.com/office/drawing/2014/main" id="{51ABD64C-D1DC-E96C-0E85-BCA20B644B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584" y="827048"/>
            <a:ext cx="7393632" cy="51760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4395C9-9FB8-7518-A1C4-E581FDD7357A}"/>
              </a:ext>
            </a:extLst>
          </p:cNvPr>
          <p:cNvSpPr txBox="1"/>
          <p:nvPr/>
        </p:nvSpPr>
        <p:spPr>
          <a:xfrm>
            <a:off x="11631996" y="6299637"/>
            <a:ext cx="111125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  <a:cs typeface="Arial"/>
              </a:rPr>
              <a:t>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71F8B7-6618-598A-19EE-2D36240D7F24}"/>
              </a:ext>
            </a:extLst>
          </p:cNvPr>
          <p:cNvSpPr txBox="1"/>
          <p:nvPr/>
        </p:nvSpPr>
        <p:spPr>
          <a:xfrm>
            <a:off x="8590668" y="1465652"/>
            <a:ext cx="3394562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>
                <a:cs typeface="Arial"/>
              </a:rPr>
              <a:t>All options are baseline. 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No additional cost. 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Texture is subject to corridor standards and UDOT Aesthetics approval. </a:t>
            </a:r>
          </a:p>
        </p:txBody>
      </p:sp>
    </p:spTree>
    <p:extLst>
      <p:ext uri="{BB962C8B-B14F-4D97-AF65-F5344CB8AC3E}">
        <p14:creationId xmlns:p14="http://schemas.microsoft.com/office/powerpoint/2010/main" val="1635266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DC863-C9B0-79C1-D2AF-D7B1E31C09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32977F-56CE-5E12-4944-9B0905B7B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 Light"/>
                <a:ea typeface="Calibri Light"/>
                <a:cs typeface="Calibri Light"/>
              </a:rPr>
              <a:t>Fencing (Vinyl/Powder Coated </a:t>
            </a:r>
            <a:r>
              <a:rPr lang="en-US" dirty="0" err="1">
                <a:latin typeface="Calibri Light"/>
                <a:ea typeface="Calibri Light"/>
                <a:cs typeface="Calibri Light"/>
              </a:rPr>
              <a:t>Chainlink</a:t>
            </a:r>
            <a:r>
              <a:rPr lang="en-US" dirty="0">
                <a:latin typeface="Calibri Light"/>
                <a:ea typeface="Calibri Light"/>
                <a:cs typeface="Calibri Light"/>
              </a:rPr>
              <a:t>)</a:t>
            </a:r>
            <a:endParaRPr lang="en-US" dirty="0"/>
          </a:p>
        </p:txBody>
      </p:sp>
      <p:pic>
        <p:nvPicPr>
          <p:cNvPr id="4" name="Picture 3" descr="A chain link fence with a concrete ledge&#10;&#10;AI-generated content may be incorrect.">
            <a:extLst>
              <a:ext uri="{FF2B5EF4-FFF2-40B4-BE49-F238E27FC236}">
                <a16:creationId xmlns:a16="http://schemas.microsoft.com/office/drawing/2014/main" id="{AF632797-129E-D708-80A8-63D12237F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966" y="2111745"/>
            <a:ext cx="6769274" cy="26345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FD786B-28BD-2825-354B-41234A6FF3FF}"/>
              </a:ext>
            </a:extLst>
          </p:cNvPr>
          <p:cNvSpPr txBox="1"/>
          <p:nvPr/>
        </p:nvSpPr>
        <p:spPr>
          <a:xfrm>
            <a:off x="11631996" y="6299637"/>
            <a:ext cx="111125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  <a:cs typeface="Arial"/>
              </a:rPr>
              <a:t>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620F62-7309-ECC6-B938-ECB6EBA7A2E4}"/>
              </a:ext>
            </a:extLst>
          </p:cNvPr>
          <p:cNvSpPr txBox="1"/>
          <p:nvPr/>
        </p:nvSpPr>
        <p:spPr>
          <a:xfrm>
            <a:off x="8381901" y="1904063"/>
            <a:ext cx="339456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>
                <a:cs typeface="Arial"/>
              </a:rPr>
              <a:t>Baseline treatment is galvanized chain link fence.</a:t>
            </a:r>
          </a:p>
        </p:txBody>
      </p:sp>
    </p:spTree>
    <p:extLst>
      <p:ext uri="{BB962C8B-B14F-4D97-AF65-F5344CB8AC3E}">
        <p14:creationId xmlns:p14="http://schemas.microsoft.com/office/powerpoint/2010/main" val="2541167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A0E32-5A98-17EF-247E-D4BEA257A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817C6-6891-205C-DBAC-BA9B6CCB0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4563"/>
          </a:xfrm>
        </p:spPr>
        <p:txBody>
          <a:bodyPr/>
          <a:lstStyle/>
          <a:p>
            <a:r>
              <a:rPr lang="en-US">
                <a:latin typeface="Calibri Light"/>
                <a:ea typeface="Calibri Light"/>
                <a:cs typeface="Calibri Light"/>
              </a:rPr>
              <a:t>Fencing (Decorative Fence)</a:t>
            </a:r>
            <a:endParaRPr lang="en-US"/>
          </a:p>
        </p:txBody>
      </p:sp>
      <p:pic>
        <p:nvPicPr>
          <p:cNvPr id="4" name="Picture 3" descr="A different types of fence&#10;&#10;AI-generated content may be incorrect.">
            <a:extLst>
              <a:ext uri="{FF2B5EF4-FFF2-40B4-BE49-F238E27FC236}">
                <a16:creationId xmlns:a16="http://schemas.microsoft.com/office/drawing/2014/main" id="{426463B2-E395-8543-5133-D1798AB232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66" t="47248" r="-644" b="-633"/>
          <a:stretch>
            <a:fillRect/>
          </a:stretch>
        </p:blipFill>
        <p:spPr>
          <a:xfrm>
            <a:off x="592368" y="1593250"/>
            <a:ext cx="7794643" cy="35693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B3414C-7DB9-6E10-BA11-7A3675B87E35}"/>
              </a:ext>
            </a:extLst>
          </p:cNvPr>
          <p:cNvSpPr txBox="1"/>
          <p:nvPr/>
        </p:nvSpPr>
        <p:spPr>
          <a:xfrm>
            <a:off x="11631996" y="6299637"/>
            <a:ext cx="111125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  <a:cs typeface="Arial"/>
              </a:rPr>
              <a:t>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F2AE22-36F4-7401-92E0-D58D8FB6BFF5}"/>
              </a:ext>
            </a:extLst>
          </p:cNvPr>
          <p:cNvSpPr txBox="1"/>
          <p:nvPr/>
        </p:nvSpPr>
        <p:spPr>
          <a:xfrm>
            <a:off x="8381901" y="1904063"/>
            <a:ext cx="3394562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>
                <a:cs typeface="Arial"/>
              </a:rPr>
              <a:t>Baseline treatment is galvanized chain link fence.  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Subject to UDOT structures and aesthetics approval. </a:t>
            </a:r>
          </a:p>
          <a:p>
            <a:pPr marL="342900" indent="-342900">
              <a:buAutoNum type="arabicPeriod"/>
            </a:pPr>
            <a:r>
              <a:rPr lang="en-US">
                <a:cs typeface="Arial"/>
              </a:rPr>
              <a:t>Must be traffic and safety compliant. </a:t>
            </a:r>
          </a:p>
        </p:txBody>
      </p:sp>
    </p:spTree>
    <p:extLst>
      <p:ext uri="{BB962C8B-B14F-4D97-AF65-F5344CB8AC3E}">
        <p14:creationId xmlns:p14="http://schemas.microsoft.com/office/powerpoint/2010/main" val="3632670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37CD64-A6EB-ACC9-F4D8-0DA0DAD0D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10CB6-D3C3-230C-ACF0-256A36F87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 Light"/>
                <a:ea typeface="Calibri Light"/>
                <a:cs typeface="Calibri Light"/>
              </a:rPr>
              <a:t>Signal Poles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925F52-82EA-C266-0065-EE0817BF7B13}"/>
              </a:ext>
            </a:extLst>
          </p:cNvPr>
          <p:cNvSpPr txBox="1"/>
          <p:nvPr/>
        </p:nvSpPr>
        <p:spPr>
          <a:xfrm>
            <a:off x="11631996" y="6299637"/>
            <a:ext cx="111125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  <a:cs typeface="Arial"/>
              </a:rPr>
              <a:t>8</a:t>
            </a:r>
          </a:p>
        </p:txBody>
      </p:sp>
      <p:pic>
        <p:nvPicPr>
          <p:cNvPr id="3" name="Picture 2" descr="A street light on a street corner&#10;&#10;AI-generated content may be incorrect.">
            <a:extLst>
              <a:ext uri="{FF2B5EF4-FFF2-40B4-BE49-F238E27FC236}">
                <a16:creationId xmlns:a16="http://schemas.microsoft.com/office/drawing/2014/main" id="{9EB7DE4D-5CE8-A073-B1E1-E178314D7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158" y="1477535"/>
            <a:ext cx="5252343" cy="40887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31DD67-FB95-3618-C2A6-25CABDD7F812}"/>
              </a:ext>
            </a:extLst>
          </p:cNvPr>
          <p:cNvSpPr txBox="1"/>
          <p:nvPr/>
        </p:nvSpPr>
        <p:spPr>
          <a:xfrm>
            <a:off x="8381901" y="1904063"/>
            <a:ext cx="3394562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>
                <a:cs typeface="Arial"/>
              </a:rPr>
              <a:t>Baseline Treatment is galvanized finish. </a:t>
            </a:r>
            <a:endParaRPr lang="en-US"/>
          </a:p>
          <a:p>
            <a:pPr marL="342900" indent="-342900">
              <a:buAutoNum type="arabicPeriod"/>
            </a:pPr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8260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0011C-0579-7AA6-651D-188424B86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484CD-88E6-64EB-A7AD-9E2F9DA91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 Light"/>
                <a:ea typeface="Calibri Light"/>
                <a:cs typeface="Calibri Light"/>
              </a:rPr>
              <a:t>Sign Poles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8E8B64-696F-2EB6-F394-C215C22824B6}"/>
              </a:ext>
            </a:extLst>
          </p:cNvPr>
          <p:cNvSpPr txBox="1"/>
          <p:nvPr/>
        </p:nvSpPr>
        <p:spPr>
          <a:xfrm>
            <a:off x="11631996" y="6299637"/>
            <a:ext cx="111125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  <a:cs typeface="Arial"/>
              </a:rPr>
              <a:t>10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4CD13E-3123-0850-3060-BC407582D3C9}"/>
              </a:ext>
            </a:extLst>
          </p:cNvPr>
          <p:cNvSpPr txBox="1"/>
          <p:nvPr/>
        </p:nvSpPr>
        <p:spPr>
          <a:xfrm>
            <a:off x="8381901" y="1904063"/>
            <a:ext cx="339456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>
                <a:cs typeface="Arial"/>
              </a:rPr>
              <a:t>Baseline treatment is galvanized only. </a:t>
            </a:r>
            <a:endParaRPr lang="en-US"/>
          </a:p>
        </p:txBody>
      </p:sp>
      <p:pic>
        <p:nvPicPr>
          <p:cNvPr id="7" name="Picture 6" descr="A street sign and a street light&#10;&#10;AI-generated content may be incorrect.">
            <a:extLst>
              <a:ext uri="{FF2B5EF4-FFF2-40B4-BE49-F238E27FC236}">
                <a16:creationId xmlns:a16="http://schemas.microsoft.com/office/drawing/2014/main" id="{A51AD069-2D0E-BBCB-2832-142292C51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462" y="1718610"/>
            <a:ext cx="7414365" cy="398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137529"/>
      </p:ext>
    </p:extLst>
  </p:cSld>
  <p:clrMapOvr>
    <a:masterClrMapping/>
  </p:clrMapOvr>
</p:sld>
</file>

<file path=ppt/theme/theme1.xml><?xml version="1.0" encoding="utf-8"?>
<a:theme xmlns:a="http://schemas.openxmlformats.org/drawingml/2006/main" name="HorrocksTheme_ppt">
  <a:themeElements>
    <a:clrScheme name="!H_Brand-Horrocks Main Colors">
      <a:dk1>
        <a:srgbClr val="6E6F72"/>
      </a:dk1>
      <a:lt1>
        <a:srgbClr val="FFFFFF"/>
      </a:lt1>
      <a:dk2>
        <a:srgbClr val="2F4B5D"/>
      </a:dk2>
      <a:lt2>
        <a:srgbClr val="FAA43A"/>
      </a:lt2>
      <a:accent1>
        <a:srgbClr val="F47A20"/>
      </a:accent1>
      <a:accent2>
        <a:srgbClr val="CCCCCB"/>
      </a:accent2>
      <a:accent3>
        <a:srgbClr val="6E6F72"/>
      </a:accent3>
      <a:accent4>
        <a:srgbClr val="F47A20"/>
      </a:accent4>
      <a:accent5>
        <a:srgbClr val="C06435"/>
      </a:accent5>
      <a:accent6>
        <a:srgbClr val="000000"/>
      </a:accent6>
      <a:hlink>
        <a:srgbClr val="597AAA"/>
      </a:hlink>
      <a:folHlink>
        <a:srgbClr val="77121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orrocks 2023 General Widescreen No Background.pptx" id="{22FF27C5-68C8-4A5F-B901-93539D00AE74}" vid="{863AAE00-28F1-422B-88E1-F3C102763D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88e0e2f-1ae7-415b-9c80-5aa6b7b9f7cd">
      <Terms xmlns="http://schemas.microsoft.com/office/infopath/2007/PartnerControls"/>
    </lcf76f155ced4ddcb4097134ff3c332f>
    <TaxCatchAll xmlns="f629019f-72e0-4d84-94b2-61c3f38f5d89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4AB7B996B6E694192FA36307EBC4D2D" ma:contentTypeVersion="4" ma:contentTypeDescription="Create a new document." ma:contentTypeScope="" ma:versionID="70f3b1b0bf433d78f37a599821a7d541">
  <xsd:schema xmlns:xsd="http://www.w3.org/2001/XMLSchema" xmlns:xs="http://www.w3.org/2001/XMLSchema" xmlns:p="http://schemas.microsoft.com/office/2006/metadata/properties" xmlns:ns2="b269939a-27ae-4c55-8526-d6c9277b691f" xmlns:ns3="588e0e2f-1ae7-415b-9c80-5aa6b7b9f7cd" xmlns:ns4="f629019f-72e0-4d84-94b2-61c3f38f5d89" targetNamespace="http://schemas.microsoft.com/office/2006/metadata/properties" ma:root="true" ma:fieldsID="ef7ea49b79ec8a93680e04f9c59524fd" ns2:_="" ns3:_="" ns4:_="">
    <xsd:import namespace="b269939a-27ae-4c55-8526-d6c9277b691f"/>
    <xsd:import namespace="588e0e2f-1ae7-415b-9c80-5aa6b7b9f7cd"/>
    <xsd:import namespace="f629019f-72e0-4d84-94b2-61c3f38f5d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69939a-27ae-4c55-8526-d6c9277b691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8e0e2f-1ae7-415b-9c80-5aa6b7b9f7cd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15a39bd6-edf5-4957-ab93-9a9c0d895f0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29019f-72e0-4d84-94b2-61c3f38f5d89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6337bca9-183b-49c2-9824-1216c7adb300}" ma:internalName="TaxCatchAll" ma:showField="CatchAllData" ma:web="f629019f-72e0-4d84-94b2-61c3f38f5d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A18C73-5D8B-41D5-A8F8-EC7263698B78}">
  <ds:schemaRefs>
    <ds:schemaRef ds:uri="588e0e2f-1ae7-415b-9c80-5aa6b7b9f7cd"/>
    <ds:schemaRef ds:uri="b269939a-27ae-4c55-8526-d6c9277b691f"/>
    <ds:schemaRef ds:uri="f629019f-72e0-4d84-94b2-61c3f38f5d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EF88097-6823-4F65-8437-01482ED7A21C}">
  <ds:schemaRefs>
    <ds:schemaRef ds:uri="588e0e2f-1ae7-415b-9c80-5aa6b7b9f7cd"/>
    <ds:schemaRef ds:uri="b269939a-27ae-4c55-8526-d6c9277b691f"/>
    <ds:schemaRef ds:uri="f629019f-72e0-4d84-94b2-61c3f38f5d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10D5038-1A49-4ADB-8CED-BB346493FA5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Horrocks-General_ Widescreen-No Background</Template>
  <Application>Microsoft Office PowerPoint</Application>
  <PresentationFormat>Widescreen</PresentationFormat>
  <Slides>15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HorrocksTheme_ppt</vt:lpstr>
      <vt:lpstr> Nebo Beltway Interchange Landscape and Aesthetics Betterment Options  7-25-2025  I-15; Payson Main St Interchange (Phase I)  </vt:lpstr>
      <vt:lpstr>Project Limits</vt:lpstr>
      <vt:lpstr>Enhancement Options and Approximate Costs</vt:lpstr>
      <vt:lpstr>Bridge Girder</vt:lpstr>
      <vt:lpstr>Bridge Parapet</vt:lpstr>
      <vt:lpstr>Fencing (Vinyl/Powder Coated Chainlink)</vt:lpstr>
      <vt:lpstr>Fencing (Decorative Fence)</vt:lpstr>
      <vt:lpstr>Signal Poles</vt:lpstr>
      <vt:lpstr>Sign Poles</vt:lpstr>
      <vt:lpstr>Parapet Lettering</vt:lpstr>
      <vt:lpstr>City Logo Panel</vt:lpstr>
      <vt:lpstr>Free Standing City Logo Monument</vt:lpstr>
      <vt:lpstr>Interchange Landscape (Option 1)</vt:lpstr>
      <vt:lpstr>Interchange Landscape (Option 2)</vt:lpstr>
      <vt:lpstr>Interchange Landscape (Option 3)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Ashley Dowell</dc:creator>
  <cp:revision>4</cp:revision>
  <dcterms:created xsi:type="dcterms:W3CDTF">2025-01-15T17:32:48Z</dcterms:created>
  <dcterms:modified xsi:type="dcterms:W3CDTF">2025-07-25T14:56:43Z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0x01010064AB7B996B6E694192FA36307EBC4D2D</vt:lpwstr>
  </property>
  <property fmtid="{D5CDD505-2E9C-101B-9397-08002B2CF9AE}" pid="3" name="MediaServiceImageTags">
    <vt:lpwstr/>
  </property>
  <property fmtid="{D5CDD505-2E9C-101B-9397-08002B2CF9AE}" pid="4" name="Order">
    <vt:r8>70100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TriggerFlowInfo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</Properties>
</file>